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9906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2">
          <p15:clr>
            <a:srgbClr val="A4A3A4"/>
          </p15:clr>
        </p15:guide>
        <p15:guide id="2" pos="346">
          <p15:clr>
            <a:srgbClr val="A4A3A4"/>
          </p15:clr>
        </p15:guide>
      </p15:sldGuideLst>
    </p:ext>
    <p:ext uri="GoogleSlidesCustomDataVersion2">
      <go:slidesCustomData xmlns:go="http://customooxmlschemas.google.com/" r:id="rId21" roundtripDataSignature="AMtx7mj2gY+XMBzWtA958srIn0wuwkCW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2" orient="horz"/>
        <p:guide pos="34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p1: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10: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11: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12: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13: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14: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15: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3: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4: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5: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e86a6388f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e86a6388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7: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8: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9: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7"/>
          <p:cNvSpPr txBox="1"/>
          <p:nvPr>
            <p:ph type="ctrTitle"/>
          </p:nvPr>
        </p:nvSpPr>
        <p:spPr>
          <a:xfrm>
            <a:off x="514350" y="3077283"/>
            <a:ext cx="5829300" cy="212336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7"/>
          <p:cNvSpPr txBox="1"/>
          <p:nvPr>
            <p:ph idx="1" type="subTitle"/>
          </p:nvPr>
        </p:nvSpPr>
        <p:spPr>
          <a:xfrm>
            <a:off x="1028700" y="5613400"/>
            <a:ext cx="4800600" cy="2531533"/>
          </a:xfrm>
          <a:prstGeom prst="rect">
            <a:avLst/>
          </a:prstGeom>
          <a:noFill/>
          <a:ln>
            <a:noFill/>
          </a:ln>
        </p:spPr>
        <p:txBody>
          <a:bodyPr anchorCtr="0" anchor="t" bIns="45700" lIns="91425" spcFirstLastPara="1" rIns="91425" wrap="square" tIns="45700">
            <a:noAutofit/>
          </a:bodyPr>
          <a:lstStyle>
            <a:lvl1pPr lvl="0" algn="ctr">
              <a:lnSpc>
                <a:spcPct val="100000"/>
              </a:lnSpc>
              <a:spcBef>
                <a:spcPts val="360"/>
              </a:spcBef>
              <a:spcAft>
                <a:spcPts val="0"/>
              </a:spcAft>
              <a:buClr>
                <a:srgbClr val="888888"/>
              </a:buClr>
              <a:buSzPts val="1800"/>
              <a:buNone/>
              <a:defRPr>
                <a:solidFill>
                  <a:srgbClr val="888888"/>
                </a:solidFill>
              </a:defRPr>
            </a:lvl1pPr>
            <a:lvl2pPr lvl="1" algn="ctr">
              <a:lnSpc>
                <a:spcPct val="100000"/>
              </a:lnSpc>
              <a:spcBef>
                <a:spcPts val="320"/>
              </a:spcBef>
              <a:spcAft>
                <a:spcPts val="0"/>
              </a:spcAft>
              <a:buClr>
                <a:srgbClr val="888888"/>
              </a:buClr>
              <a:buSzPts val="1600"/>
              <a:buNone/>
              <a:defRPr>
                <a:solidFill>
                  <a:srgbClr val="888888"/>
                </a:solidFill>
              </a:defRPr>
            </a:lvl2pPr>
            <a:lvl3pPr lvl="2" algn="ctr">
              <a:lnSpc>
                <a:spcPct val="100000"/>
              </a:lnSpc>
              <a:spcBef>
                <a:spcPts val="280"/>
              </a:spcBef>
              <a:spcAft>
                <a:spcPts val="0"/>
              </a:spcAft>
              <a:buClr>
                <a:srgbClr val="888888"/>
              </a:buClr>
              <a:buSzPts val="1400"/>
              <a:buNone/>
              <a:defRPr>
                <a:solidFill>
                  <a:srgbClr val="888888"/>
                </a:solidFill>
              </a:defRPr>
            </a:lvl3pPr>
            <a:lvl4pPr lvl="3" algn="ctr">
              <a:lnSpc>
                <a:spcPct val="100000"/>
              </a:lnSpc>
              <a:spcBef>
                <a:spcPts val="240"/>
              </a:spcBef>
              <a:spcAft>
                <a:spcPts val="0"/>
              </a:spcAft>
              <a:buClr>
                <a:srgbClr val="888888"/>
              </a:buClr>
              <a:buSzPts val="1200"/>
              <a:buNone/>
              <a:defRPr>
                <a:solidFill>
                  <a:srgbClr val="888888"/>
                </a:solidFill>
              </a:defRPr>
            </a:lvl4pPr>
            <a:lvl5pPr lvl="4" algn="ctr">
              <a:lnSpc>
                <a:spcPct val="100000"/>
              </a:lnSpc>
              <a:spcBef>
                <a:spcPts val="240"/>
              </a:spcBef>
              <a:spcAft>
                <a:spcPts val="0"/>
              </a:spcAft>
              <a:buClr>
                <a:srgbClr val="888888"/>
              </a:buClr>
              <a:buSzPts val="12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4" name="Google Shape;14;p17"/>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7"/>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7"/>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26"/>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txBox="1"/>
          <p:nvPr>
            <p:ph idx="1" type="body"/>
          </p:nvPr>
        </p:nvSpPr>
        <p:spPr>
          <a:xfrm rot="5400000">
            <a:off x="160249" y="2494053"/>
            <a:ext cx="6537502" cy="6172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2" name="Google Shape;72;p26"/>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27"/>
          <p:cNvSpPr txBox="1"/>
          <p:nvPr>
            <p:ph type="title"/>
          </p:nvPr>
        </p:nvSpPr>
        <p:spPr>
          <a:xfrm rot="5400000">
            <a:off x="-1326357" y="5585091"/>
            <a:ext cx="11268075" cy="11572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7"/>
          <p:cNvSpPr txBox="1"/>
          <p:nvPr>
            <p:ph idx="1" type="body"/>
          </p:nvPr>
        </p:nvSpPr>
        <p:spPr>
          <a:xfrm rot="5400000">
            <a:off x="-3698080" y="4484953"/>
            <a:ext cx="11268075" cy="33575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8" name="Google Shape;78;p27"/>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7"/>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8"/>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8"/>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 type="body"/>
          </p:nvPr>
        </p:nvSpPr>
        <p:spPr>
          <a:xfrm>
            <a:off x="549274" y="2311402"/>
            <a:ext cx="5965825" cy="6537502"/>
          </a:xfrm>
          <a:prstGeom prst="rect">
            <a:avLst/>
          </a:prstGeom>
          <a:noFill/>
          <a:ln>
            <a:noFill/>
          </a:ln>
        </p:spPr>
        <p:txBody>
          <a:bodyPr anchorCtr="0" anchor="t" bIns="45700" lIns="91425" spcFirstLastPara="1" rIns="91425" wrap="square" tIns="45700">
            <a:noAutofit/>
          </a:bodyPr>
          <a:lstStyle>
            <a:lvl1pPr indent="-330200" lvl="0" marL="45720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1pPr>
            <a:lvl2pPr indent="-330200" lvl="1" marL="914400" algn="l">
              <a:lnSpc>
                <a:spcPct val="100000"/>
              </a:lnSpc>
              <a:spcBef>
                <a:spcPts val="320"/>
              </a:spcBef>
              <a:spcAft>
                <a:spcPts val="0"/>
              </a:spcAft>
              <a:buClr>
                <a:schemeClr val="dk1"/>
              </a:buClr>
              <a:buSzPts val="1600"/>
              <a:buFont typeface="Noto Sans Symbols"/>
              <a:buChar char="⮚"/>
              <a:defRPr/>
            </a:lvl2pPr>
            <a:lvl3pPr indent="-228600" lvl="2" marL="1371600" algn="l">
              <a:lnSpc>
                <a:spcPct val="100000"/>
              </a:lnSpc>
              <a:spcBef>
                <a:spcPts val="280"/>
              </a:spcBef>
              <a:spcAft>
                <a:spcPts val="0"/>
              </a:spcAft>
              <a:buClr>
                <a:schemeClr val="dk1"/>
              </a:buClr>
              <a:buSzPts val="1400"/>
              <a:buFont typeface="Verdana"/>
              <a:buNone/>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9"/>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9"/>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0"/>
          <p:cNvSpPr txBox="1"/>
          <p:nvPr>
            <p:ph type="title"/>
          </p:nvPr>
        </p:nvSpPr>
        <p:spPr>
          <a:xfrm>
            <a:off x="541735" y="6365522"/>
            <a:ext cx="5829300" cy="196744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body"/>
          </p:nvPr>
        </p:nvSpPr>
        <p:spPr>
          <a:xfrm>
            <a:off x="541735" y="4198587"/>
            <a:ext cx="5829300" cy="216693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20"/>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0"/>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33" name="Google Shape;33;p20"/>
          <p:cNvPicPr preferRelativeResize="0"/>
          <p:nvPr/>
        </p:nvPicPr>
        <p:blipFill rotWithShape="1">
          <a:blip r:embed="rId2">
            <a:alphaModFix/>
          </a:blip>
          <a:srcRect b="0" l="0" r="0" t="0"/>
          <a:stretch/>
        </p:blipFill>
        <p:spPr>
          <a:xfrm>
            <a:off x="5603809" y="200472"/>
            <a:ext cx="1219200" cy="1146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1"/>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 type="body"/>
          </p:nvPr>
        </p:nvSpPr>
        <p:spPr>
          <a:xfrm>
            <a:off x="257176" y="3081867"/>
            <a:ext cx="2257425" cy="8715905"/>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1"/>
          <p:cNvSpPr txBox="1"/>
          <p:nvPr>
            <p:ph idx="2" type="body"/>
          </p:nvPr>
        </p:nvSpPr>
        <p:spPr>
          <a:xfrm>
            <a:off x="2628901" y="3081867"/>
            <a:ext cx="2257425" cy="8715905"/>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8" name="Google Shape;38;p21"/>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1"/>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2"/>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24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 type="body"/>
          </p:nvPr>
        </p:nvSpPr>
        <p:spPr>
          <a:xfrm>
            <a:off x="342900" y="2217385"/>
            <a:ext cx="3030141" cy="924101"/>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4" name="Google Shape;44;p22"/>
          <p:cNvSpPr txBox="1"/>
          <p:nvPr>
            <p:ph idx="2" type="body"/>
          </p:nvPr>
        </p:nvSpPr>
        <p:spPr>
          <a:xfrm>
            <a:off x="342900" y="3141486"/>
            <a:ext cx="3030141" cy="570741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5" name="Google Shape;45;p22"/>
          <p:cNvSpPr txBox="1"/>
          <p:nvPr>
            <p:ph idx="3" type="body"/>
          </p:nvPr>
        </p:nvSpPr>
        <p:spPr>
          <a:xfrm>
            <a:off x="3483770" y="2217385"/>
            <a:ext cx="3031331" cy="924101"/>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6" name="Google Shape;46;p22"/>
          <p:cNvSpPr txBox="1"/>
          <p:nvPr>
            <p:ph idx="4" type="body"/>
          </p:nvPr>
        </p:nvSpPr>
        <p:spPr>
          <a:xfrm>
            <a:off x="3483770" y="3141486"/>
            <a:ext cx="3031331" cy="570741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 name="Google Shape;47;p22"/>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2"/>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23"/>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2400"/>
              <a:buFont typeface="Verdana"/>
              <a:buNone/>
              <a:defRPr b="1" sz="24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3"/>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24"/>
          <p:cNvSpPr txBox="1"/>
          <p:nvPr>
            <p:ph type="title"/>
          </p:nvPr>
        </p:nvSpPr>
        <p:spPr>
          <a:xfrm>
            <a:off x="342901" y="394406"/>
            <a:ext cx="2256235" cy="167851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Verdana"/>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4"/>
          <p:cNvSpPr txBox="1"/>
          <p:nvPr>
            <p:ph idx="1" type="body"/>
          </p:nvPr>
        </p:nvSpPr>
        <p:spPr>
          <a:xfrm>
            <a:off x="2681288" y="394406"/>
            <a:ext cx="3833813" cy="8454497"/>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8" name="Google Shape;58;p24"/>
          <p:cNvSpPr txBox="1"/>
          <p:nvPr>
            <p:ph idx="2" type="body"/>
          </p:nvPr>
        </p:nvSpPr>
        <p:spPr>
          <a:xfrm>
            <a:off x="342901" y="2072923"/>
            <a:ext cx="2256235" cy="67759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9" name="Google Shape;59;p24"/>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4"/>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25"/>
          <p:cNvSpPr txBox="1"/>
          <p:nvPr>
            <p:ph type="title"/>
          </p:nvPr>
        </p:nvSpPr>
        <p:spPr>
          <a:xfrm>
            <a:off x="1344216" y="6934201"/>
            <a:ext cx="4114800" cy="81862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Verdana"/>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5"/>
          <p:cNvSpPr/>
          <p:nvPr>
            <p:ph idx="2" type="pic"/>
          </p:nvPr>
        </p:nvSpPr>
        <p:spPr>
          <a:xfrm>
            <a:off x="1344216" y="885119"/>
            <a:ext cx="4114800" cy="5943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Verdana"/>
                <a:ea typeface="Verdana"/>
                <a:cs typeface="Verdana"/>
                <a:sym typeface="Verdana"/>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Verdana"/>
                <a:ea typeface="Verdana"/>
                <a:cs typeface="Verdana"/>
                <a:sym typeface="Verdana"/>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Verdana"/>
                <a:ea typeface="Verdana"/>
                <a:cs typeface="Verdana"/>
                <a:sym typeface="Verdana"/>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 name="Google Shape;65;p25"/>
          <p:cNvSpPr txBox="1"/>
          <p:nvPr>
            <p:ph idx="1" type="body"/>
          </p:nvPr>
        </p:nvSpPr>
        <p:spPr>
          <a:xfrm>
            <a:off x="1344216" y="7752823"/>
            <a:ext cx="4114800" cy="116257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6" name="Google Shape;66;p25"/>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5"/>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2400"/>
              <a:buFont typeface="Verdana"/>
              <a:buNone/>
              <a:defRPr b="1" i="0" sz="24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342900" y="2311402"/>
            <a:ext cx="6172200" cy="6537502"/>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1pPr>
            <a:lvl2pPr indent="-330200" lvl="1" marL="914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2pPr>
            <a:lvl3pPr indent="-317500" lvl="2" marL="13716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Verdana"/>
                <a:ea typeface="Verdana"/>
                <a:cs typeface="Verdana"/>
                <a:sym typeface="Verdana"/>
              </a:defRPr>
            </a:lvl3pPr>
            <a:lvl4pPr indent="-304800" lvl="3" marL="18288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Verdana"/>
                <a:ea typeface="Verdana"/>
                <a:cs typeface="Verdana"/>
                <a:sym typeface="Verdana"/>
              </a:defRPr>
            </a:lvl4pPr>
            <a:lvl5pPr indent="-304800" lvl="4" marL="22860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Verdana"/>
                <a:ea typeface="Verdana"/>
                <a:cs typeface="Verdana"/>
                <a:sym typeface="Verdan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mailto:year6-portfolio@queenelizabeths.kent.sch.uk" TargetMode="External"/><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p:nvPr/>
        </p:nvSpPr>
        <p:spPr>
          <a:xfrm>
            <a:off x="476672" y="992560"/>
            <a:ext cx="5819798" cy="98488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Verdana"/>
              <a:buNone/>
            </a:pPr>
            <a:r>
              <a:rPr b="0" i="0" lang="en-GB" sz="2000" u="none" cap="none" strike="noStrike">
                <a:solidFill>
                  <a:schemeClr val="dk1"/>
                </a:solidFill>
                <a:latin typeface="Verdana"/>
                <a:ea typeface="Verdana"/>
                <a:cs typeface="Verdana"/>
                <a:sym typeface="Verdana"/>
              </a:rPr>
              <a:t>Queen Elizabeth’s Grammar School</a:t>
            </a:r>
            <a:endParaRPr b="0" i="0" sz="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000"/>
              <a:buFont typeface="Verdana"/>
              <a:buNone/>
            </a:pPr>
            <a:r>
              <a:rPr b="0" i="0" lang="en-GB" sz="2000" u="none" cap="none" strike="noStrike">
                <a:solidFill>
                  <a:schemeClr val="dk1"/>
                </a:solidFill>
                <a:latin typeface="Verdana"/>
                <a:ea typeface="Verdana"/>
                <a:cs typeface="Verdana"/>
                <a:sym typeface="Verdana"/>
              </a:rPr>
              <a:t>Faversham</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86" name="Google Shape;86;p1"/>
          <p:cNvPicPr preferRelativeResize="0"/>
          <p:nvPr/>
        </p:nvPicPr>
        <p:blipFill rotWithShape="1">
          <a:blip r:embed="rId3">
            <a:alphaModFix/>
          </a:blip>
          <a:srcRect b="14309" l="0" r="0" t="0"/>
          <a:stretch/>
        </p:blipFill>
        <p:spPr>
          <a:xfrm>
            <a:off x="1684024" y="2489059"/>
            <a:ext cx="3419475" cy="3190875"/>
          </a:xfrm>
          <a:prstGeom prst="rect">
            <a:avLst/>
          </a:prstGeom>
          <a:noFill/>
          <a:ln>
            <a:noFill/>
          </a:ln>
        </p:spPr>
      </p:pic>
      <p:sp>
        <p:nvSpPr>
          <p:cNvPr id="87" name="Google Shape;87;p1"/>
          <p:cNvSpPr/>
          <p:nvPr/>
        </p:nvSpPr>
        <p:spPr>
          <a:xfrm>
            <a:off x="549274" y="7606353"/>
            <a:ext cx="5976069" cy="16312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Verdana"/>
              <a:buNone/>
            </a:pPr>
            <a:r>
              <a:rPr b="0" i="0" lang="en-GB" sz="2000" u="none" cap="none" strike="noStrike">
                <a:solidFill>
                  <a:schemeClr val="dk1"/>
                </a:solidFill>
                <a:latin typeface="Verdana"/>
                <a:ea typeface="Verdana"/>
                <a:cs typeface="Verdana"/>
                <a:sym typeface="Verdana"/>
              </a:rPr>
              <a:t>Year 6 to 7 Student </a:t>
            </a:r>
            <a:br>
              <a:rPr b="0" i="0" lang="en-GB" sz="2000" u="none" cap="none" strike="noStrike">
                <a:solidFill>
                  <a:schemeClr val="dk1"/>
                </a:solidFill>
                <a:latin typeface="Verdana"/>
                <a:ea typeface="Verdana"/>
                <a:cs typeface="Verdana"/>
                <a:sym typeface="Verdana"/>
              </a:rPr>
            </a:br>
            <a:r>
              <a:rPr b="0" i="0" lang="en-GB" sz="2000" u="none" cap="none" strike="noStrike">
                <a:solidFill>
                  <a:schemeClr val="dk1"/>
                </a:solidFill>
                <a:latin typeface="Verdana"/>
                <a:ea typeface="Verdana"/>
                <a:cs typeface="Verdana"/>
                <a:sym typeface="Verdana"/>
              </a:rPr>
              <a:t>Transition Profile</a:t>
            </a:r>
            <a:endParaRPr b="0" i="0" sz="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2000"/>
              <a:buFont typeface="Verdana"/>
              <a:buNone/>
            </a:pPr>
            <a:r>
              <a:rPr lang="en-GB" sz="2000">
                <a:solidFill>
                  <a:schemeClr val="dk1"/>
                </a:solidFill>
                <a:latin typeface="Verdana"/>
                <a:ea typeface="Verdana"/>
                <a:cs typeface="Verdana"/>
                <a:sym typeface="Verdana"/>
              </a:rPr>
              <a:t>Name: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0"/>
          <p:cNvSpPr txBox="1"/>
          <p:nvPr>
            <p:ph type="title"/>
          </p:nvPr>
        </p:nvSpPr>
        <p:spPr>
          <a:xfrm>
            <a:off x="0" y="22358"/>
            <a:ext cx="6858000" cy="1651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Languages</a:t>
            </a:r>
            <a:endParaRPr>
              <a:latin typeface="Comic Sans MS"/>
              <a:ea typeface="Comic Sans MS"/>
              <a:cs typeface="Comic Sans MS"/>
              <a:sym typeface="Comic Sans MS"/>
            </a:endParaRPr>
          </a:p>
        </p:txBody>
      </p:sp>
      <p:sp>
        <p:nvSpPr>
          <p:cNvPr id="142" name="Google Shape;142;p10"/>
          <p:cNvSpPr txBox="1"/>
          <p:nvPr>
            <p:ph idx="1" type="body"/>
          </p:nvPr>
        </p:nvSpPr>
        <p:spPr>
          <a:xfrm>
            <a:off x="549275" y="1352550"/>
            <a:ext cx="5965825" cy="80869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lang="en-GB" sz="1400">
                <a:latin typeface="Comic Sans MS"/>
                <a:ea typeface="Comic Sans MS"/>
                <a:cs typeface="Comic Sans MS"/>
                <a:sym typeface="Comic Sans MS"/>
              </a:rPr>
              <a:t>Bonjour! Hallo! Hola!</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rPr lang="en-GB" sz="1400">
                <a:latin typeface="Comic Sans MS"/>
                <a:ea typeface="Comic Sans MS"/>
                <a:cs typeface="Comic Sans MS"/>
                <a:sym typeface="Comic Sans MS"/>
              </a:rPr>
              <a:t>Are you are going away this summer to a non-English country? If the answer is ‘yes’ we would like you to find out and use some phrases whilst you are away.</a:t>
            </a:r>
            <a:endParaRPr>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rPr lang="en-GB" sz="1400">
                <a:latin typeface="Comic Sans MS"/>
                <a:ea typeface="Comic Sans MS"/>
                <a:cs typeface="Comic Sans MS"/>
                <a:sym typeface="Comic Sans MS"/>
              </a:rPr>
              <a:t>If the answer is ‘no’, we would like you to think of a country you would like to visit and find some phrases that would help you if you were to go there.</a:t>
            </a:r>
            <a:endParaRPr>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Write the phrases that you used below and what they mean. What reaction did you get from the locals when you spoke in their language? </a:t>
            </a:r>
            <a:endParaRPr>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sz="1400"/>
          </a:p>
          <a:p>
            <a:pPr indent="0" lvl="0" marL="0" rtl="0" algn="l">
              <a:lnSpc>
                <a:spcPct val="100000"/>
              </a:lnSpc>
              <a:spcBef>
                <a:spcPts val="600"/>
              </a:spcBef>
              <a:spcAft>
                <a:spcPts val="0"/>
              </a:spcAft>
              <a:buSzPts val="1400"/>
              <a:buNone/>
            </a:pPr>
            <a:r>
              <a:t/>
            </a:r>
            <a:endParaRPr sz="1800">
              <a:latin typeface="Calibri"/>
              <a:ea typeface="Calibri"/>
              <a:cs typeface="Calibri"/>
              <a:sym typeface="Calibri"/>
            </a:endParaRPr>
          </a:p>
          <a:p>
            <a:pPr indent="0" lvl="0" marL="0" rtl="0" algn="l">
              <a:lnSpc>
                <a:spcPct val="100000"/>
              </a:lnSpc>
              <a:spcBef>
                <a:spcPts val="600"/>
              </a:spcBef>
              <a:spcAft>
                <a:spcPts val="0"/>
              </a:spcAft>
              <a:buSzPts val="14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11"/>
          <p:cNvSpPr txBox="1"/>
          <p:nvPr>
            <p:ph type="title"/>
          </p:nvPr>
        </p:nvSpPr>
        <p:spPr>
          <a:xfrm>
            <a:off x="1708537" y="-718645"/>
            <a:ext cx="2995018" cy="1600021"/>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Geography</a:t>
            </a:r>
            <a:endParaRPr>
              <a:latin typeface="Comic Sans MS"/>
              <a:ea typeface="Comic Sans MS"/>
              <a:cs typeface="Comic Sans MS"/>
              <a:sym typeface="Comic Sans MS"/>
            </a:endParaRPr>
          </a:p>
        </p:txBody>
      </p:sp>
      <p:sp>
        <p:nvSpPr>
          <p:cNvPr id="148" name="Google Shape;148;p11"/>
          <p:cNvSpPr txBox="1"/>
          <p:nvPr>
            <p:ph idx="1" type="body"/>
          </p:nvPr>
        </p:nvSpPr>
        <p:spPr>
          <a:xfrm>
            <a:off x="223165" y="993510"/>
            <a:ext cx="6392413" cy="671801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None/>
            </a:pPr>
            <a:r>
              <a:rPr lang="en-GB" sz="1400">
                <a:latin typeface="Comic Sans MS"/>
                <a:ea typeface="Comic Sans MS"/>
                <a:cs typeface="Comic Sans MS"/>
                <a:sym typeface="Comic Sans MS"/>
              </a:rPr>
              <a:t>Are you planning on going somewhere other than Kent for your summer holidays? Are you planning on visiting relatives in a different county? If so, we expect the landscape, climate or culture of that country or county to be different.</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rPr lang="en-GB" sz="1400">
                <a:latin typeface="Comic Sans MS"/>
                <a:ea typeface="Comic Sans MS"/>
                <a:cs typeface="Comic Sans MS"/>
                <a:sym typeface="Comic Sans MS"/>
              </a:rPr>
              <a:t>Your task is to design a poster to advertise why it would be worthwhile visiting that place and what they would expect to see.</a:t>
            </a:r>
            <a:endParaRPr sz="12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2"/>
          <p:cNvSpPr txBox="1"/>
          <p:nvPr>
            <p:ph type="title"/>
          </p:nvPr>
        </p:nvSpPr>
        <p:spPr>
          <a:xfrm>
            <a:off x="0" y="22358"/>
            <a:ext cx="6858000" cy="1651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History</a:t>
            </a:r>
            <a:endParaRPr>
              <a:latin typeface="Comic Sans MS"/>
              <a:ea typeface="Comic Sans MS"/>
              <a:cs typeface="Comic Sans MS"/>
              <a:sym typeface="Comic Sans MS"/>
            </a:endParaRPr>
          </a:p>
        </p:txBody>
      </p:sp>
      <p:sp>
        <p:nvSpPr>
          <p:cNvPr id="154" name="Google Shape;154;p12"/>
          <p:cNvSpPr txBox="1"/>
          <p:nvPr>
            <p:ph idx="1" type="body"/>
          </p:nvPr>
        </p:nvSpPr>
        <p:spPr>
          <a:xfrm>
            <a:off x="299325" y="1154500"/>
            <a:ext cx="6215700" cy="815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lang="en-GB" sz="1400">
                <a:latin typeface="Comic Sans MS"/>
                <a:ea typeface="Comic Sans MS"/>
                <a:cs typeface="Comic Sans MS"/>
                <a:sym typeface="Comic Sans MS"/>
              </a:rPr>
              <a:t>The Science Museum wants to create an exhibition which tells us about life in the early twenty-first century. Choose an item and write down your reasoning for why your item should be included in the museum exhibition. You can use these sentence starters to help you if you wish:</a:t>
            </a:r>
            <a:endParaRPr>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rPr lang="en-GB" sz="1400">
                <a:latin typeface="Comic Sans MS"/>
                <a:ea typeface="Comic Sans MS"/>
                <a:cs typeface="Comic Sans MS"/>
                <a:sym typeface="Comic Sans MS"/>
              </a:rPr>
              <a:t>Useful starter sentences:</a:t>
            </a:r>
            <a:endParaRPr>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rPr lang="en-GB" sz="1400">
                <a:latin typeface="Comic Sans MS"/>
                <a:ea typeface="Comic Sans MS"/>
                <a:cs typeface="Comic Sans MS"/>
                <a:sym typeface="Comic Sans MS"/>
              </a:rPr>
              <a:t>‘The item which should be chosen is …’ ‘It tells us a great deal about …’ ‘In addition, it reveals how …’ ‘The problem with items like … is that ….’</a:t>
            </a:r>
            <a:endParaRPr>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800">
              <a:latin typeface="Calibri"/>
              <a:ea typeface="Calibri"/>
              <a:cs typeface="Calibri"/>
              <a:sym typeface="Calibri"/>
            </a:endParaRPr>
          </a:p>
          <a:p>
            <a:pPr indent="0" lvl="0" marL="0" rtl="0" algn="l">
              <a:lnSpc>
                <a:spcPct val="100000"/>
              </a:lnSpc>
              <a:spcBef>
                <a:spcPts val="600"/>
              </a:spcBef>
              <a:spcAft>
                <a:spcPts val="0"/>
              </a:spcAft>
              <a:buSzPts val="1600"/>
              <a:buNone/>
            </a:pPr>
            <a:r>
              <a:t/>
            </a:r>
            <a:endParaRPr/>
          </a:p>
          <a:p>
            <a:pPr indent="0" lvl="0" marL="0" rtl="0" algn="l">
              <a:lnSpc>
                <a:spcPct val="100000"/>
              </a:lnSpc>
              <a:spcBef>
                <a:spcPts val="600"/>
              </a:spcBef>
              <a:spcAft>
                <a:spcPts val="0"/>
              </a:spcAft>
              <a:buSzPts val="16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3"/>
          <p:cNvSpPr txBox="1"/>
          <p:nvPr>
            <p:ph idx="1" type="body"/>
          </p:nvPr>
        </p:nvSpPr>
        <p:spPr>
          <a:xfrm>
            <a:off x="549274" y="2311402"/>
            <a:ext cx="5965825" cy="65375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600"/>
              <a:buNone/>
            </a:pPr>
            <a:r>
              <a:rPr lang="en-GB" sz="1700">
                <a:latin typeface="Comic Sans MS"/>
                <a:ea typeface="Comic Sans MS"/>
                <a:cs typeface="Comic Sans MS"/>
                <a:sym typeface="Comic Sans MS"/>
              </a:rPr>
              <a:t>And finally……………</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What are you expecting when you arrive in September?</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Have you any worries or concerns?</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What are you looking forward to the most about starting at your new school?</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Use this last blank page let us know some of your feelings. We expect that your concerns and worries are exactly the same as other students going to Queen Elizabeth’s for the first time.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Don’t worry as we are here to help you on your first day!</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a:p>
        </p:txBody>
      </p:sp>
      <p:pic>
        <p:nvPicPr>
          <p:cNvPr id="160" name="Google Shape;160;p13"/>
          <p:cNvPicPr preferRelativeResize="0"/>
          <p:nvPr/>
        </p:nvPicPr>
        <p:blipFill rotWithShape="1">
          <a:blip r:embed="rId3">
            <a:alphaModFix/>
          </a:blip>
          <a:srcRect b="0" l="0" r="0" t="0"/>
          <a:stretch/>
        </p:blipFill>
        <p:spPr>
          <a:xfrm>
            <a:off x="3977442" y="146050"/>
            <a:ext cx="2857500" cy="2143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4"/>
          <p:cNvSpPr txBox="1"/>
          <p:nvPr>
            <p:ph type="title"/>
          </p:nvPr>
        </p:nvSpPr>
        <p:spPr>
          <a:xfrm>
            <a:off x="0" y="0"/>
            <a:ext cx="6858000" cy="157200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Arriving in September….</a:t>
            </a:r>
            <a:endParaRPr>
              <a:latin typeface="Comic Sans MS"/>
              <a:ea typeface="Comic Sans MS"/>
              <a:cs typeface="Comic Sans MS"/>
              <a:sym typeface="Comic Sans MS"/>
            </a:endParaRPr>
          </a:p>
        </p:txBody>
      </p:sp>
      <p:sp>
        <p:nvSpPr>
          <p:cNvPr id="166" name="Google Shape;166;p14"/>
          <p:cNvSpPr txBox="1"/>
          <p:nvPr/>
        </p:nvSpPr>
        <p:spPr>
          <a:xfrm>
            <a:off x="809055" y="1738381"/>
            <a:ext cx="5224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5"/>
          <p:cNvSpPr txBox="1"/>
          <p:nvPr>
            <p:ph type="title"/>
          </p:nvPr>
        </p:nvSpPr>
        <p:spPr>
          <a:xfrm>
            <a:off x="0" y="119112"/>
            <a:ext cx="6858000" cy="1308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What Now?</a:t>
            </a:r>
            <a:endParaRPr>
              <a:latin typeface="Comic Sans MS"/>
              <a:ea typeface="Comic Sans MS"/>
              <a:cs typeface="Comic Sans MS"/>
              <a:sym typeface="Comic Sans MS"/>
            </a:endParaRPr>
          </a:p>
        </p:txBody>
      </p:sp>
      <p:sp>
        <p:nvSpPr>
          <p:cNvPr id="172" name="Google Shape;172;p15"/>
          <p:cNvSpPr txBox="1"/>
          <p:nvPr>
            <p:ph idx="1" type="body"/>
          </p:nvPr>
        </p:nvSpPr>
        <p:spPr>
          <a:xfrm>
            <a:off x="374850" y="1034925"/>
            <a:ext cx="5965800" cy="660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600"/>
              <a:buNone/>
            </a:pPr>
            <a:r>
              <a:rPr lang="en-GB" sz="1700">
                <a:latin typeface="Comic Sans MS"/>
                <a:ea typeface="Comic Sans MS"/>
                <a:cs typeface="Comic Sans MS"/>
                <a:sym typeface="Comic Sans MS"/>
              </a:rPr>
              <a:t>Well done! You have finished!</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We hope you have enjoyed doing a little bit of work and research into some of the subjects you will be studying at Queen Elizabeth’s and that it has given you an insight, into the fun and interesting things you will be learning.</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To allow your form tutor to use this in form time, it now needs </a:t>
            </a:r>
            <a:r>
              <a:rPr lang="en-GB" sz="1700">
                <a:latin typeface="Comic Sans MS"/>
                <a:ea typeface="Comic Sans MS"/>
                <a:cs typeface="Comic Sans MS"/>
                <a:sym typeface="Comic Sans MS"/>
              </a:rPr>
              <a:t>emailing</a:t>
            </a:r>
            <a:r>
              <a:rPr lang="en-GB" sz="1700">
                <a:latin typeface="Comic Sans MS"/>
                <a:ea typeface="Comic Sans MS"/>
                <a:cs typeface="Comic Sans MS"/>
                <a:sym typeface="Comic Sans MS"/>
              </a:rPr>
              <a:t> to Queen Elizabeth’s. Please can you follow the instructions below:</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Save the document as a pdf file and name it</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b="1" lang="en-GB" sz="1700">
                <a:latin typeface="Comic Sans MS"/>
                <a:ea typeface="Comic Sans MS"/>
                <a:cs typeface="Comic Sans MS"/>
                <a:sym typeface="Comic Sans MS"/>
              </a:rPr>
              <a:t>QE Transition Portfolio – (Insert your full name and new Form) i.e. Sam Smith 7S</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Email</a:t>
            </a:r>
            <a:r>
              <a:rPr lang="en-GB" sz="1700">
                <a:latin typeface="Comic Sans MS"/>
                <a:ea typeface="Comic Sans MS"/>
                <a:cs typeface="Comic Sans MS"/>
                <a:sym typeface="Comic Sans MS"/>
              </a:rPr>
              <a:t> the document to KS3 Administrator: </a:t>
            </a:r>
            <a:endParaRPr sz="1700">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en-GB" sz="1700" u="sng">
                <a:solidFill>
                  <a:srgbClr val="1155CC"/>
                </a:solidFill>
                <a:hlinkClick r:id="rId3">
                  <a:extLst>
                    <a:ext uri="{A12FA001-AC4F-418D-AE19-62706E023703}">
                      <ahyp:hlinkClr val="tx"/>
                    </a:ext>
                  </a:extLst>
                </a:hlinkClick>
              </a:rPr>
              <a:t>year6-portfolio@queenelizabeths.kent.sch.uk</a:t>
            </a:r>
            <a:endParaRPr sz="1700">
              <a:solidFill>
                <a:srgbClr val="FF0000"/>
              </a:solidFill>
            </a:endParaRPr>
          </a:p>
          <a:p>
            <a:pPr indent="0" lvl="0" marL="0" rtl="0" algn="l">
              <a:lnSpc>
                <a:spcPct val="100000"/>
              </a:lnSpc>
              <a:spcBef>
                <a:spcPts val="10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We’re looking forward to seeing you in September!</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500">
              <a:latin typeface="Calibri"/>
              <a:ea typeface="Calibri"/>
              <a:cs typeface="Calibri"/>
              <a:sym typeface="Calibri"/>
            </a:endParaRPr>
          </a:p>
        </p:txBody>
      </p:sp>
      <p:pic>
        <p:nvPicPr>
          <p:cNvPr id="173" name="Google Shape;173;p15"/>
          <p:cNvPicPr preferRelativeResize="0"/>
          <p:nvPr/>
        </p:nvPicPr>
        <p:blipFill rotWithShape="1">
          <a:blip r:embed="rId4">
            <a:alphaModFix/>
          </a:blip>
          <a:srcRect b="0" l="0" r="0" t="0"/>
          <a:stretch/>
        </p:blipFill>
        <p:spPr>
          <a:xfrm>
            <a:off x="5603809" y="200472"/>
            <a:ext cx="1219200" cy="1146175"/>
          </a:xfrm>
          <a:prstGeom prst="rect">
            <a:avLst/>
          </a:prstGeom>
          <a:noFill/>
          <a:ln>
            <a:noFill/>
          </a:ln>
        </p:spPr>
      </p:pic>
      <p:pic>
        <p:nvPicPr>
          <p:cNvPr id="174" name="Google Shape;174;p15"/>
          <p:cNvPicPr preferRelativeResize="0"/>
          <p:nvPr/>
        </p:nvPicPr>
        <p:blipFill>
          <a:blip r:embed="rId5">
            <a:alphaModFix/>
          </a:blip>
          <a:stretch>
            <a:fillRect/>
          </a:stretch>
        </p:blipFill>
        <p:spPr>
          <a:xfrm>
            <a:off x="3971900" y="7829600"/>
            <a:ext cx="2730450" cy="1891100"/>
          </a:xfrm>
          <a:prstGeom prst="rect">
            <a:avLst/>
          </a:prstGeom>
          <a:noFill/>
          <a:ln cap="flat" cmpd="sng" w="9525">
            <a:solidFill>
              <a:schemeClr val="dk1"/>
            </a:solidFill>
            <a:prstDash val="solid"/>
            <a:round/>
            <a:headEnd len="sm" w="sm" type="none"/>
            <a:tailEnd len="sm" w="sm" type="none"/>
          </a:ln>
        </p:spPr>
      </p:pic>
      <p:pic>
        <p:nvPicPr>
          <p:cNvPr id="175" name="Google Shape;175;p15"/>
          <p:cNvPicPr preferRelativeResize="0"/>
          <p:nvPr/>
        </p:nvPicPr>
        <p:blipFill rotWithShape="1">
          <a:blip r:embed="rId6">
            <a:alphaModFix/>
          </a:blip>
          <a:srcRect b="0" l="2142" r="950" t="0"/>
          <a:stretch/>
        </p:blipFill>
        <p:spPr>
          <a:xfrm>
            <a:off x="174075" y="7940025"/>
            <a:ext cx="2911650" cy="178067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p:nvPr/>
        </p:nvSpPr>
        <p:spPr>
          <a:xfrm flipH="1">
            <a:off x="413400" y="1689800"/>
            <a:ext cx="6142200" cy="532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i="0" lang="en-GB" sz="1600" u="none" cap="none" strike="noStrike">
                <a:solidFill>
                  <a:schemeClr val="dk1"/>
                </a:solidFill>
                <a:latin typeface="Comic Sans MS"/>
                <a:ea typeface="Comic Sans MS"/>
                <a:cs typeface="Comic Sans MS"/>
                <a:sym typeface="Comic Sans MS"/>
              </a:rPr>
              <a:t>Dear Student, </a:t>
            </a:r>
            <a:endParaRPr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t/>
            </a:r>
            <a:endParaRPr i="0" sz="16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rPr i="0" lang="en-GB" sz="1600" u="none" cap="none" strike="noStrike">
                <a:solidFill>
                  <a:schemeClr val="dk1"/>
                </a:solidFill>
                <a:latin typeface="Comic Sans MS"/>
                <a:ea typeface="Comic Sans MS"/>
                <a:cs typeface="Comic Sans MS"/>
                <a:sym typeface="Comic Sans MS"/>
              </a:rPr>
              <a:t>Welcome to Queen Elizabeth’s School!</a:t>
            </a:r>
            <a:endParaRPr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t/>
            </a:r>
            <a:endParaRPr i="0" sz="16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rPr i="0" lang="en-GB" sz="1600" u="none" cap="none" strike="noStrike">
                <a:solidFill>
                  <a:schemeClr val="dk1"/>
                </a:solidFill>
                <a:latin typeface="Comic Sans MS"/>
                <a:ea typeface="Comic Sans MS"/>
                <a:cs typeface="Comic Sans MS"/>
                <a:sym typeface="Comic Sans MS"/>
              </a:rPr>
              <a:t>This transition profile is designed to help you settle into Queen Elizabeth’s and enable your Form Tutor and others in the class to know a little bit about you as a person.</a:t>
            </a:r>
            <a:endParaRPr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t/>
            </a:r>
            <a:endParaRPr i="0" sz="16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rPr i="0" lang="en-GB" sz="1600" u="none" cap="none" strike="noStrike">
                <a:solidFill>
                  <a:schemeClr val="dk1"/>
                </a:solidFill>
                <a:latin typeface="Comic Sans MS"/>
                <a:ea typeface="Comic Sans MS"/>
                <a:cs typeface="Comic Sans MS"/>
                <a:sym typeface="Comic Sans MS"/>
              </a:rPr>
              <a:t>We have also included a few little tasks for you to do across some of the subjects that will be on your timetable in Year 7. This will hopefully give you an idea of the types of topics you will study.</a:t>
            </a:r>
            <a:endParaRPr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t/>
            </a:r>
            <a:endParaRPr i="0" sz="16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rPr i="0" lang="en-GB" sz="1600" u="none" cap="none" strike="noStrike">
                <a:solidFill>
                  <a:schemeClr val="dk1"/>
                </a:solidFill>
                <a:latin typeface="Comic Sans MS"/>
                <a:ea typeface="Comic Sans MS"/>
                <a:cs typeface="Comic Sans MS"/>
                <a:sym typeface="Comic Sans MS"/>
              </a:rPr>
              <a:t>Once you have completed the tasks, you will have a couple of basic instructions on what to do next. To earn yourself your first achievement house point, e-mail this back to school by the start of term in September!</a:t>
            </a:r>
            <a:endParaRPr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t/>
            </a:r>
            <a:endParaRPr i="0" sz="16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rPr i="0" lang="en-GB" sz="1600" u="none" cap="none" strike="noStrike">
                <a:solidFill>
                  <a:schemeClr val="dk1"/>
                </a:solidFill>
                <a:latin typeface="Comic Sans MS"/>
                <a:ea typeface="Comic Sans MS"/>
                <a:cs typeface="Comic Sans MS"/>
                <a:sym typeface="Comic Sans MS"/>
              </a:rPr>
              <a:t>Good luck and have fun learning about the new exciting things you will doing at secondary school.</a:t>
            </a:r>
            <a:endParaRPr i="0" sz="1400" u="none" cap="none" strike="noStrike">
              <a:solidFill>
                <a:srgbClr val="000000"/>
              </a:solidFill>
              <a:latin typeface="Comic Sans MS"/>
              <a:ea typeface="Comic Sans MS"/>
              <a:cs typeface="Comic Sans MS"/>
              <a:sym typeface="Comic Sans MS"/>
            </a:endParaRPr>
          </a:p>
        </p:txBody>
      </p:sp>
      <p:sp>
        <p:nvSpPr>
          <p:cNvPr id="93" name="Google Shape;93;p2"/>
          <p:cNvSpPr/>
          <p:nvPr/>
        </p:nvSpPr>
        <p:spPr>
          <a:xfrm>
            <a:off x="0" y="457200"/>
            <a:ext cx="6858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94" name="Google Shape;94;p2"/>
          <p:cNvPicPr preferRelativeResize="0"/>
          <p:nvPr/>
        </p:nvPicPr>
        <p:blipFill rotWithShape="1">
          <a:blip r:embed="rId3">
            <a:alphaModFix/>
          </a:blip>
          <a:srcRect b="0" l="0" r="0" t="0"/>
          <a:stretch/>
        </p:blipFill>
        <p:spPr>
          <a:xfrm>
            <a:off x="5603809" y="200472"/>
            <a:ext cx="1219200" cy="1146175"/>
          </a:xfrm>
          <a:prstGeom prst="rect">
            <a:avLst/>
          </a:prstGeom>
          <a:noFill/>
          <a:ln>
            <a:noFill/>
          </a:ln>
        </p:spPr>
      </p:pic>
      <p:pic>
        <p:nvPicPr>
          <p:cNvPr id="95" name="Google Shape;95;p2"/>
          <p:cNvPicPr preferRelativeResize="0"/>
          <p:nvPr/>
        </p:nvPicPr>
        <p:blipFill>
          <a:blip r:embed="rId4">
            <a:alphaModFix/>
          </a:blip>
          <a:stretch>
            <a:fillRect/>
          </a:stretch>
        </p:blipFill>
        <p:spPr>
          <a:xfrm>
            <a:off x="1135825" y="6880000"/>
            <a:ext cx="4388449" cy="2588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idx="1" type="body"/>
          </p:nvPr>
        </p:nvSpPr>
        <p:spPr>
          <a:xfrm>
            <a:off x="390792" y="2058468"/>
            <a:ext cx="5965825" cy="714890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lang="en-GB" sz="1400">
                <a:latin typeface="Comic Sans MS"/>
                <a:ea typeface="Comic Sans MS"/>
                <a:cs typeface="Comic Sans MS"/>
                <a:sym typeface="Comic Sans MS"/>
              </a:rPr>
              <a:t>This section is all about you!</a:t>
            </a:r>
            <a:endParaRPr>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Please use this and the next page to let us know your likes, dislikes, hobbies, favourite foods, favourite music etc.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rPr lang="en-GB" sz="1400">
                <a:latin typeface="Comic Sans MS"/>
                <a:ea typeface="Comic Sans MS"/>
                <a:cs typeface="Comic Sans MS"/>
                <a:sym typeface="Comic Sans MS"/>
              </a:rPr>
              <a:t>Don’t forget to include a picture!</a:t>
            </a:r>
            <a:endParaRPr>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rPr lang="en-GB" sz="1400">
                <a:latin typeface="Comic Sans MS"/>
                <a:ea typeface="Comic Sans MS"/>
                <a:cs typeface="Comic Sans MS"/>
                <a:sym typeface="Comic Sans MS"/>
              </a:rPr>
              <a:t>Your form tutor will use this information in form time to help you get to know your new </a:t>
            </a:r>
            <a:r>
              <a:rPr lang="en-GB" sz="1400">
                <a:latin typeface="Comic Sans MS"/>
                <a:ea typeface="Comic Sans MS"/>
                <a:cs typeface="Comic Sans MS"/>
                <a:sym typeface="Comic Sans MS"/>
              </a:rPr>
              <a:t>classmates</a:t>
            </a:r>
            <a:r>
              <a:rPr lang="en-GB" sz="1400">
                <a:latin typeface="Comic Sans MS"/>
                <a:ea typeface="Comic Sans MS"/>
                <a:cs typeface="Comic Sans MS"/>
                <a:sym typeface="Comic Sans MS"/>
              </a:rPr>
              <a:t> and vice versa.</a:t>
            </a:r>
            <a:endParaRPr>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Please feel free to be creative and create whatever page you like.</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sz="1400">
              <a:latin typeface="Calibri"/>
              <a:ea typeface="Calibri"/>
              <a:cs typeface="Calibri"/>
              <a:sym typeface="Calibri"/>
            </a:endParaRPr>
          </a:p>
          <a:p>
            <a:pPr indent="0" lvl="0" marL="0" rtl="0" algn="l">
              <a:lnSpc>
                <a:spcPct val="100000"/>
              </a:lnSpc>
              <a:spcBef>
                <a:spcPts val="600"/>
              </a:spcBef>
              <a:spcAft>
                <a:spcPts val="0"/>
              </a:spcAft>
              <a:buSzPts val="1400"/>
              <a:buNone/>
            </a:pPr>
            <a:r>
              <a:t/>
            </a:r>
            <a:endParaRPr/>
          </a:p>
        </p:txBody>
      </p:sp>
      <p:pic>
        <p:nvPicPr>
          <p:cNvPr id="101" name="Google Shape;101;p3"/>
          <p:cNvPicPr preferRelativeResize="0"/>
          <p:nvPr/>
        </p:nvPicPr>
        <p:blipFill rotWithShape="1">
          <a:blip r:embed="rId3">
            <a:alphaModFix/>
          </a:blip>
          <a:srcRect b="0" l="0" r="0" t="0"/>
          <a:stretch/>
        </p:blipFill>
        <p:spPr>
          <a:xfrm>
            <a:off x="2021233" y="272480"/>
            <a:ext cx="3021906" cy="17348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4"/>
          <p:cNvPicPr preferRelativeResize="0"/>
          <p:nvPr/>
        </p:nvPicPr>
        <p:blipFill rotWithShape="1">
          <a:blip r:embed="rId3">
            <a:alphaModFix/>
          </a:blip>
          <a:srcRect b="0" l="0" r="0" t="0"/>
          <a:stretch/>
        </p:blipFill>
        <p:spPr>
          <a:xfrm>
            <a:off x="2021233" y="272480"/>
            <a:ext cx="3021906" cy="17348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type="title"/>
          </p:nvPr>
        </p:nvSpPr>
        <p:spPr>
          <a:xfrm>
            <a:off x="0" y="0"/>
            <a:ext cx="6858000" cy="1651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English</a:t>
            </a:r>
            <a:endParaRPr>
              <a:latin typeface="Comic Sans MS"/>
              <a:ea typeface="Comic Sans MS"/>
              <a:cs typeface="Comic Sans MS"/>
              <a:sym typeface="Comic Sans MS"/>
            </a:endParaRPr>
          </a:p>
        </p:txBody>
      </p:sp>
      <p:sp>
        <p:nvSpPr>
          <p:cNvPr id="112" name="Google Shape;112;p5"/>
          <p:cNvSpPr txBox="1"/>
          <p:nvPr>
            <p:ph idx="1" type="body"/>
          </p:nvPr>
        </p:nvSpPr>
        <p:spPr>
          <a:xfrm>
            <a:off x="342075" y="1355250"/>
            <a:ext cx="6165600" cy="7650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a:latin typeface="Arial"/>
                <a:ea typeface="Arial"/>
                <a:cs typeface="Arial"/>
                <a:sym typeface="Arial"/>
              </a:rPr>
              <a:t>We are looking forward to welcoming you to the English department in September. In preparation, you should read the copies of the first two chapters of The Odyssey given to you with your welcome letter and then answer the questions that follow:</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330200" lvl="0" marL="457200" rtl="0" algn="l">
              <a:lnSpc>
                <a:spcPct val="115000"/>
              </a:lnSpc>
              <a:spcBef>
                <a:spcPts val="0"/>
              </a:spcBef>
              <a:spcAft>
                <a:spcPts val="0"/>
              </a:spcAft>
              <a:buSzPts val="1600"/>
              <a:buAutoNum type="arabicParenR"/>
            </a:pPr>
            <a:r>
              <a:rPr lang="en-GB">
                <a:latin typeface="Arial"/>
                <a:ea typeface="Arial"/>
                <a:cs typeface="Arial"/>
                <a:sym typeface="Arial"/>
              </a:rPr>
              <a:t>Do some research into one of the following myths. What are they about?</a:t>
            </a:r>
            <a:endParaRPr>
              <a:latin typeface="Arial"/>
              <a:ea typeface="Arial"/>
              <a:cs typeface="Arial"/>
              <a:sym typeface="Arial"/>
            </a:endParaRPr>
          </a:p>
          <a:p>
            <a:pPr indent="0" lvl="0" marL="457200" rtl="0" algn="l">
              <a:lnSpc>
                <a:spcPct val="115000"/>
              </a:lnSpc>
              <a:spcBef>
                <a:spcPts val="0"/>
              </a:spcBef>
              <a:spcAft>
                <a:spcPts val="0"/>
              </a:spcAft>
              <a:buNone/>
            </a:pPr>
            <a:r>
              <a:rPr lang="en-GB">
                <a:latin typeface="Arial"/>
                <a:ea typeface="Arial"/>
                <a:cs typeface="Arial"/>
                <a:sym typeface="Arial"/>
              </a:rPr>
              <a:t>- Theseus and the minotaur</a:t>
            </a:r>
            <a:endParaRPr>
              <a:latin typeface="Arial"/>
              <a:ea typeface="Arial"/>
              <a:cs typeface="Arial"/>
              <a:sym typeface="Arial"/>
            </a:endParaRPr>
          </a:p>
          <a:p>
            <a:pPr indent="0" lvl="0" marL="457200" rtl="0" algn="l">
              <a:lnSpc>
                <a:spcPct val="115000"/>
              </a:lnSpc>
              <a:spcBef>
                <a:spcPts val="0"/>
              </a:spcBef>
              <a:spcAft>
                <a:spcPts val="0"/>
              </a:spcAft>
              <a:buNone/>
            </a:pPr>
            <a:r>
              <a:rPr lang="en-GB">
                <a:latin typeface="Arial"/>
                <a:ea typeface="Arial"/>
                <a:cs typeface="Arial"/>
                <a:sym typeface="Arial"/>
              </a:rPr>
              <a:t>- Achilles and the trojan war </a:t>
            </a:r>
            <a:endParaRPr>
              <a:latin typeface="Arial"/>
              <a:ea typeface="Arial"/>
              <a:cs typeface="Arial"/>
              <a:sym typeface="Arial"/>
            </a:endParaRPr>
          </a:p>
          <a:p>
            <a:pPr indent="0" lvl="0" marL="457200" rtl="0" algn="l">
              <a:lnSpc>
                <a:spcPct val="115000"/>
              </a:lnSpc>
              <a:spcBef>
                <a:spcPts val="0"/>
              </a:spcBef>
              <a:spcAft>
                <a:spcPts val="0"/>
              </a:spcAft>
              <a:buNone/>
            </a:pPr>
            <a:r>
              <a:rPr lang="en-GB">
                <a:latin typeface="Arial"/>
                <a:ea typeface="Arial"/>
                <a:cs typeface="Arial"/>
                <a:sym typeface="Arial"/>
              </a:rPr>
              <a:t>- Hercules </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330200" lvl="0" marL="457200" rtl="0" algn="l">
              <a:lnSpc>
                <a:spcPct val="115000"/>
              </a:lnSpc>
              <a:spcBef>
                <a:spcPts val="0"/>
              </a:spcBef>
              <a:spcAft>
                <a:spcPts val="0"/>
              </a:spcAft>
              <a:buSzPts val="1600"/>
              <a:buFont typeface="Arial"/>
              <a:buAutoNum type="arabicParenR"/>
            </a:pPr>
            <a:r>
              <a:rPr lang="en-GB">
                <a:latin typeface="Arial"/>
                <a:ea typeface="Arial"/>
                <a:cs typeface="Arial"/>
                <a:sym typeface="Arial"/>
              </a:rPr>
              <a:t>Why are they considered an archetypal hero? (Archetypal means the perfect example of)</a:t>
            </a:r>
            <a:endParaRPr>
              <a:latin typeface="Arial"/>
              <a:ea typeface="Arial"/>
              <a:cs typeface="Arial"/>
              <a:sym typeface="Arial"/>
            </a:endParaRPr>
          </a:p>
          <a:p>
            <a:pPr indent="0" lvl="0" marL="0" rtl="0" algn="l">
              <a:lnSpc>
                <a:spcPct val="115000"/>
              </a:lnSpc>
              <a:spcBef>
                <a:spcPts val="0"/>
              </a:spcBef>
              <a:spcAft>
                <a:spcPts val="0"/>
              </a:spcAft>
              <a:buNone/>
            </a:pPr>
            <a:r>
              <a:t/>
            </a:r>
            <a:endParaRPr>
              <a:latin typeface="Arial"/>
              <a:ea typeface="Arial"/>
              <a:cs typeface="Arial"/>
              <a:sym typeface="Arial"/>
            </a:endParaRPr>
          </a:p>
          <a:p>
            <a:pPr indent="0" lvl="0" marL="0" rtl="0" algn="l">
              <a:lnSpc>
                <a:spcPct val="115000"/>
              </a:lnSpc>
              <a:spcBef>
                <a:spcPts val="0"/>
              </a:spcBef>
              <a:spcAft>
                <a:spcPts val="0"/>
              </a:spcAft>
              <a:buNone/>
            </a:pPr>
            <a:r>
              <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330200" lvl="0" marL="457200" rtl="0" algn="l">
              <a:lnSpc>
                <a:spcPct val="115000"/>
              </a:lnSpc>
              <a:spcBef>
                <a:spcPts val="0"/>
              </a:spcBef>
              <a:spcAft>
                <a:spcPts val="0"/>
              </a:spcAft>
              <a:buSzPts val="1600"/>
              <a:buAutoNum type="arabicParenR"/>
            </a:pPr>
            <a:r>
              <a:rPr lang="en-GB">
                <a:latin typeface="Arial"/>
                <a:ea typeface="Arial"/>
                <a:cs typeface="Arial"/>
                <a:sym typeface="Arial"/>
              </a:rPr>
              <a:t>Who is</a:t>
            </a:r>
            <a:r>
              <a:rPr b="1" lang="en-GB">
                <a:latin typeface="Arial"/>
                <a:ea typeface="Arial"/>
                <a:cs typeface="Arial"/>
                <a:sym typeface="Arial"/>
              </a:rPr>
              <a:t> your hero</a:t>
            </a:r>
            <a:r>
              <a:rPr lang="en-GB">
                <a:latin typeface="Arial"/>
                <a:ea typeface="Arial"/>
                <a:cs typeface="Arial"/>
                <a:sym typeface="Arial"/>
              </a:rPr>
              <a:t> and why?</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sz="1400">
              <a:latin typeface="Calibri"/>
              <a:ea typeface="Calibri"/>
              <a:cs typeface="Calibri"/>
              <a:sym typeface="Calibri"/>
            </a:endParaRPr>
          </a:p>
          <a:p>
            <a:pPr indent="0" lvl="0" marL="0" rtl="0" algn="l">
              <a:lnSpc>
                <a:spcPct val="100000"/>
              </a:lnSpc>
              <a:spcBef>
                <a:spcPts val="600"/>
              </a:spcBef>
              <a:spcAft>
                <a:spcPts val="0"/>
              </a:spcAft>
              <a:buSzPts val="14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3e86a6388f4_0_0"/>
          <p:cNvSpPr txBox="1"/>
          <p:nvPr>
            <p:ph type="title"/>
          </p:nvPr>
        </p:nvSpPr>
        <p:spPr>
          <a:xfrm>
            <a:off x="342900" y="396699"/>
            <a:ext cx="6172200" cy="1650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English Task</a:t>
            </a:r>
            <a:endParaRPr/>
          </a:p>
        </p:txBody>
      </p:sp>
      <p:sp>
        <p:nvSpPr>
          <p:cNvPr id="118" name="Google Shape;118;g3e86a6388f4_0_0"/>
          <p:cNvSpPr txBox="1"/>
          <p:nvPr>
            <p:ph idx="1" type="body"/>
          </p:nvPr>
        </p:nvSpPr>
        <p:spPr>
          <a:xfrm>
            <a:off x="549274" y="2311402"/>
            <a:ext cx="5965800" cy="65376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7"/>
          <p:cNvSpPr txBox="1"/>
          <p:nvPr>
            <p:ph type="title"/>
          </p:nvPr>
        </p:nvSpPr>
        <p:spPr>
          <a:xfrm>
            <a:off x="0" y="22352"/>
            <a:ext cx="6858000" cy="1217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Mathematics</a:t>
            </a:r>
            <a:endParaRPr>
              <a:latin typeface="Comic Sans MS"/>
              <a:ea typeface="Comic Sans MS"/>
              <a:cs typeface="Comic Sans MS"/>
              <a:sym typeface="Comic Sans MS"/>
            </a:endParaRPr>
          </a:p>
        </p:txBody>
      </p:sp>
      <p:sp>
        <p:nvSpPr>
          <p:cNvPr id="124" name="Google Shape;124;p7"/>
          <p:cNvSpPr txBox="1"/>
          <p:nvPr>
            <p:ph idx="1" type="body"/>
          </p:nvPr>
        </p:nvSpPr>
        <p:spPr>
          <a:xfrm>
            <a:off x="242300" y="1352550"/>
            <a:ext cx="6272700" cy="800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These times tables are a mystery. Each digit has been replaced by a letter and the order of the times tables has been jumbled up! Can you work out which digit each letter stands for? There are two sets of times tables for you to complete. Try to spot patterns in the digits so you can rule out certain numbers and rule in others. Can you work out which times table is the 11 times table or the 1 times table? Does the number of single digit answers help you work out which times table it could be? Solve the puzzle and record which digit each letter stands for below.</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D x A = A   				H x A = EJ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C x A = EC 				E x A = JE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DB x A = AB 				J x A = DJ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K x A = GB 				DJ x A = HJ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F x A = KE 				A x A = GA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G x A = DC 				DD x A = AA</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A = ……………..	B = </a:t>
            </a:r>
            <a:r>
              <a:rPr lang="en-GB" sz="1400">
                <a:latin typeface="Comic Sans MS"/>
                <a:ea typeface="Comic Sans MS"/>
                <a:cs typeface="Comic Sans MS"/>
                <a:sym typeface="Comic Sans MS"/>
              </a:rPr>
              <a:t>……………..	C = ……………..	D =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E = ……………..	F = ……………..	G = …………….. 	H =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J = ……………..	K =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Clr>
                <a:schemeClr val="dk1"/>
              </a:buClr>
              <a:buSzPts val="1400"/>
              <a:buNone/>
            </a:pPr>
            <a:r>
              <a:t/>
            </a:r>
            <a:endParaRPr sz="18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8"/>
          <p:cNvSpPr txBox="1"/>
          <p:nvPr>
            <p:ph type="title"/>
          </p:nvPr>
        </p:nvSpPr>
        <p:spPr>
          <a:xfrm>
            <a:off x="763650" y="254025"/>
            <a:ext cx="5330700" cy="7866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Science</a:t>
            </a:r>
            <a:endParaRPr>
              <a:latin typeface="Comic Sans MS"/>
              <a:ea typeface="Comic Sans MS"/>
              <a:cs typeface="Comic Sans MS"/>
              <a:sym typeface="Comic Sans MS"/>
            </a:endParaRPr>
          </a:p>
        </p:txBody>
      </p:sp>
      <p:sp>
        <p:nvSpPr>
          <p:cNvPr id="130" name="Google Shape;130;p8"/>
          <p:cNvSpPr txBox="1"/>
          <p:nvPr>
            <p:ph idx="1" type="body"/>
          </p:nvPr>
        </p:nvSpPr>
        <p:spPr>
          <a:xfrm>
            <a:off x="199550" y="1268675"/>
            <a:ext cx="6542100" cy="6717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400"/>
              <a:buNone/>
            </a:pPr>
            <a:r>
              <a:rPr lang="en-GB" sz="1400">
                <a:latin typeface="Comic Sans MS"/>
                <a:ea typeface="Comic Sans MS"/>
                <a:cs typeface="Comic Sans MS"/>
                <a:sym typeface="Comic Sans MS"/>
              </a:rPr>
              <a:t>Do you know your zodiac birth sign? </a:t>
            </a:r>
            <a:endParaRPr>
              <a:latin typeface="Comic Sans MS"/>
              <a:ea typeface="Comic Sans MS"/>
              <a:cs typeface="Comic Sans MS"/>
              <a:sym typeface="Comic Sans MS"/>
            </a:endParaRPr>
          </a:p>
          <a:p>
            <a:pPr indent="0" lvl="0" marL="0" rtl="0" algn="l">
              <a:lnSpc>
                <a:spcPct val="90000"/>
              </a:lnSpc>
              <a:spcBef>
                <a:spcPts val="600"/>
              </a:spcBef>
              <a:spcAft>
                <a:spcPts val="0"/>
              </a:spcAft>
              <a:buSzPts val="1400"/>
              <a:buNone/>
            </a:pPr>
            <a:r>
              <a:rPr lang="en-GB" sz="1400">
                <a:latin typeface="Comic Sans MS"/>
                <a:ea typeface="Comic Sans MS"/>
                <a:cs typeface="Comic Sans MS"/>
                <a:sym typeface="Comic Sans MS"/>
              </a:rPr>
              <a:t>If not find out and then find where your constellation is in the night sky.  </a:t>
            </a:r>
            <a:endParaRPr>
              <a:latin typeface="Comic Sans MS"/>
              <a:ea typeface="Comic Sans MS"/>
              <a:cs typeface="Comic Sans MS"/>
              <a:sym typeface="Comic Sans MS"/>
            </a:endParaRPr>
          </a:p>
          <a:p>
            <a:pPr indent="0" lvl="0" marL="0" rtl="0" algn="l">
              <a:lnSpc>
                <a:spcPct val="90000"/>
              </a:lnSpc>
              <a:spcBef>
                <a:spcPts val="600"/>
              </a:spcBef>
              <a:spcAft>
                <a:spcPts val="0"/>
              </a:spcAft>
              <a:buClr>
                <a:schemeClr val="dk1"/>
              </a:buClr>
              <a:buSzPts val="1400"/>
              <a:buNone/>
            </a:pPr>
            <a:r>
              <a:rPr lang="en-GB" sz="1400">
                <a:latin typeface="Comic Sans MS"/>
                <a:ea typeface="Comic Sans MS"/>
                <a:cs typeface="Comic Sans MS"/>
                <a:sym typeface="Comic Sans MS"/>
              </a:rPr>
              <a:t>Draw a picture of their arrangement and write a short piece about the stars that make up your constellation, maybe there is a story from history or a legend to go with it.</a:t>
            </a:r>
            <a:endParaRPr sz="1400">
              <a:latin typeface="Comic Sans MS"/>
              <a:ea typeface="Comic Sans MS"/>
              <a:cs typeface="Comic Sans MS"/>
              <a:sym typeface="Comic Sans MS"/>
            </a:endParaRPr>
          </a:p>
          <a:p>
            <a:pPr indent="0" lvl="0" marL="0" rtl="0" algn="l">
              <a:lnSpc>
                <a:spcPct val="90000"/>
              </a:lnSpc>
              <a:spcBef>
                <a:spcPts val="600"/>
              </a:spcBef>
              <a:spcAft>
                <a:spcPts val="0"/>
              </a:spcAft>
              <a:buSzPts val="1600"/>
              <a:buNone/>
            </a:pPr>
            <a:r>
              <a:t/>
            </a:r>
            <a:endParaRPr sz="1400"/>
          </a:p>
          <a:p>
            <a:pPr indent="0" lvl="0" marL="0" rtl="0" algn="l">
              <a:lnSpc>
                <a:spcPct val="90000"/>
              </a:lnSpc>
              <a:spcBef>
                <a:spcPts val="600"/>
              </a:spcBef>
              <a:spcAft>
                <a:spcPts val="0"/>
              </a:spcAft>
              <a:buSzPts val="16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9"/>
          <p:cNvSpPr txBox="1"/>
          <p:nvPr>
            <p:ph type="title"/>
          </p:nvPr>
        </p:nvSpPr>
        <p:spPr>
          <a:xfrm>
            <a:off x="0" y="22358"/>
            <a:ext cx="6858000" cy="1651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Music</a:t>
            </a:r>
            <a:endParaRPr>
              <a:latin typeface="Comic Sans MS"/>
              <a:ea typeface="Comic Sans MS"/>
              <a:cs typeface="Comic Sans MS"/>
              <a:sym typeface="Comic Sans MS"/>
            </a:endParaRPr>
          </a:p>
        </p:txBody>
      </p:sp>
      <p:sp>
        <p:nvSpPr>
          <p:cNvPr id="136" name="Google Shape;136;p9"/>
          <p:cNvSpPr txBox="1"/>
          <p:nvPr>
            <p:ph idx="1" type="body"/>
          </p:nvPr>
        </p:nvSpPr>
        <p:spPr>
          <a:xfrm>
            <a:off x="549275" y="1352550"/>
            <a:ext cx="5965825" cy="8208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lang="en-GB" sz="1400">
                <a:latin typeface="Comic Sans MS"/>
                <a:ea typeface="Comic Sans MS"/>
                <a:cs typeface="Comic Sans MS"/>
                <a:sym typeface="Comic Sans MS"/>
              </a:rPr>
              <a:t>Please describe your experiences of playing an instrument or singing in the space below.</a:t>
            </a:r>
            <a:endParaRPr>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100000"/>
              </a:lnSpc>
              <a:spcBef>
                <a:spcPts val="6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100000"/>
              </a:lnSpc>
              <a:spcBef>
                <a:spcPts val="6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100000"/>
              </a:lnSpc>
              <a:spcBef>
                <a:spcPts val="6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100000"/>
              </a:lnSpc>
              <a:spcBef>
                <a:spcPts val="6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100000"/>
              </a:lnSpc>
              <a:spcBef>
                <a:spcPts val="6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100000"/>
              </a:lnSpc>
              <a:spcBef>
                <a:spcPts val="600"/>
              </a:spcBef>
              <a:spcAft>
                <a:spcPts val="0"/>
              </a:spcAft>
              <a:buClr>
                <a:schemeClr val="dk1"/>
              </a:buClr>
              <a:buSzPts val="1600"/>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