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2">
          <p15:clr>
            <a:srgbClr val="A4A3A4"/>
          </p15:clr>
        </p15:guide>
        <p15:guide id="2" pos="3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2" orient="horz"/>
        <p:guide pos="34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1: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10: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1: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12: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13: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14: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15: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3: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4: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5: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6: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7: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8: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9: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514350" y="3077283"/>
            <a:ext cx="5829300" cy="212336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028700" y="5613400"/>
            <a:ext cx="4800600" cy="2531533"/>
          </a:xfrm>
          <a:prstGeom prst="rect">
            <a:avLst/>
          </a:prstGeom>
          <a:noFill/>
          <a:ln>
            <a:noFill/>
          </a:ln>
        </p:spPr>
        <p:txBody>
          <a:bodyPr anchorCtr="0" anchor="t" bIns="45700" lIns="91425" spcFirstLastPara="1" rIns="91425" wrap="square" tIns="45700">
            <a:noAutofit/>
          </a:bodyPr>
          <a:lstStyle>
            <a:lvl1pPr lvl="0" algn="ctr">
              <a:lnSpc>
                <a:spcPct val="100000"/>
              </a:lnSpc>
              <a:spcBef>
                <a:spcPts val="360"/>
              </a:spcBef>
              <a:spcAft>
                <a:spcPts val="0"/>
              </a:spcAft>
              <a:buClr>
                <a:srgbClr val="888888"/>
              </a:buClr>
              <a:buSzPts val="1800"/>
              <a:buNone/>
              <a:defRPr>
                <a:solidFill>
                  <a:srgbClr val="888888"/>
                </a:solidFill>
              </a:defRPr>
            </a:lvl1pPr>
            <a:lvl2pPr lvl="1" algn="ctr">
              <a:lnSpc>
                <a:spcPct val="100000"/>
              </a:lnSpc>
              <a:spcBef>
                <a:spcPts val="320"/>
              </a:spcBef>
              <a:spcAft>
                <a:spcPts val="0"/>
              </a:spcAft>
              <a:buClr>
                <a:srgbClr val="888888"/>
              </a:buClr>
              <a:buSzPts val="1600"/>
              <a:buNone/>
              <a:defRPr>
                <a:solidFill>
                  <a:srgbClr val="888888"/>
                </a:solidFill>
              </a:defRPr>
            </a:lvl2pPr>
            <a:lvl3pPr lvl="2" algn="ctr">
              <a:lnSpc>
                <a:spcPct val="100000"/>
              </a:lnSpc>
              <a:spcBef>
                <a:spcPts val="280"/>
              </a:spcBef>
              <a:spcAft>
                <a:spcPts val="0"/>
              </a:spcAft>
              <a:buClr>
                <a:srgbClr val="888888"/>
              </a:buClr>
              <a:buSzPts val="1400"/>
              <a:buNone/>
              <a:defRPr>
                <a:solidFill>
                  <a:srgbClr val="888888"/>
                </a:solidFill>
              </a:defRPr>
            </a:lvl3pPr>
            <a:lvl4pPr lvl="3" algn="ctr">
              <a:lnSpc>
                <a:spcPct val="100000"/>
              </a:lnSpc>
              <a:spcBef>
                <a:spcPts val="240"/>
              </a:spcBef>
              <a:spcAft>
                <a:spcPts val="0"/>
              </a:spcAft>
              <a:buClr>
                <a:srgbClr val="888888"/>
              </a:buClr>
              <a:buSzPts val="1200"/>
              <a:buNone/>
              <a:defRPr>
                <a:solidFill>
                  <a:srgbClr val="888888"/>
                </a:solidFill>
              </a:defRPr>
            </a:lvl4pPr>
            <a:lvl5pPr lvl="4" algn="ctr">
              <a:lnSpc>
                <a:spcPct val="100000"/>
              </a:lnSpc>
              <a:spcBef>
                <a:spcPts val="240"/>
              </a:spcBef>
              <a:spcAft>
                <a:spcPts val="0"/>
              </a:spcAft>
              <a:buClr>
                <a:srgbClr val="888888"/>
              </a:buClr>
              <a:buSzPts val="12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 type="body"/>
          </p:nvPr>
        </p:nvSpPr>
        <p:spPr>
          <a:xfrm rot="5400000">
            <a:off x="160249" y="2494053"/>
            <a:ext cx="6537502" cy="6172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2" name="Google Shape;72;p11"/>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1326357" y="5585091"/>
            <a:ext cx="11268075" cy="11572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 type="body"/>
          </p:nvPr>
        </p:nvSpPr>
        <p:spPr>
          <a:xfrm rot="5400000">
            <a:off x="-3698080" y="4484953"/>
            <a:ext cx="11268075" cy="33575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8" name="Google Shape;78;p12"/>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549274" y="2311402"/>
            <a:ext cx="5965825" cy="6537502"/>
          </a:xfrm>
          <a:prstGeom prst="rect">
            <a:avLst/>
          </a:prstGeom>
          <a:noFill/>
          <a:ln>
            <a:noFill/>
          </a:ln>
        </p:spPr>
        <p:txBody>
          <a:bodyPr anchorCtr="0" anchor="t" bIns="45700" lIns="91425" spcFirstLastPara="1" rIns="91425" wrap="square" tIns="45700">
            <a:noAutofit/>
          </a:bodyPr>
          <a:lstStyle>
            <a:lvl1pPr indent="-330200" lvl="0" marL="45720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1pPr>
            <a:lvl2pPr indent="-330200" lvl="1" marL="914400" algn="l">
              <a:lnSpc>
                <a:spcPct val="100000"/>
              </a:lnSpc>
              <a:spcBef>
                <a:spcPts val="320"/>
              </a:spcBef>
              <a:spcAft>
                <a:spcPts val="0"/>
              </a:spcAft>
              <a:buClr>
                <a:schemeClr val="dk1"/>
              </a:buClr>
              <a:buSzPts val="1600"/>
              <a:buFont typeface="Noto Sans Symbols"/>
              <a:buChar char="⮚"/>
              <a:defRPr/>
            </a:lvl2pPr>
            <a:lvl3pPr indent="-228600" lvl="2" marL="1371600" algn="l">
              <a:lnSpc>
                <a:spcPct val="100000"/>
              </a:lnSpc>
              <a:spcBef>
                <a:spcPts val="280"/>
              </a:spcBef>
              <a:spcAft>
                <a:spcPts val="0"/>
              </a:spcAft>
              <a:buClr>
                <a:schemeClr val="dk1"/>
              </a:buClr>
              <a:buSzPts val="1400"/>
              <a:buFont typeface="Verdana"/>
              <a:buNone/>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541735" y="6365522"/>
            <a:ext cx="5829300" cy="196744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541735" y="4198587"/>
            <a:ext cx="5829300" cy="216693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33" name="Google Shape;33;p5"/>
          <p:cNvPicPr preferRelativeResize="0"/>
          <p:nvPr/>
        </p:nvPicPr>
        <p:blipFill rotWithShape="1">
          <a:blip r:embed="rId2">
            <a:alphaModFix/>
          </a:blip>
          <a:srcRect b="0" l="0" r="0" t="0"/>
          <a:stretch/>
        </p:blipFill>
        <p:spPr>
          <a:xfrm>
            <a:off x="5603809" y="200472"/>
            <a:ext cx="1219200" cy="1146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 type="body"/>
          </p:nvPr>
        </p:nvSpPr>
        <p:spPr>
          <a:xfrm>
            <a:off x="257176" y="3081867"/>
            <a:ext cx="2257425" cy="8715905"/>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6"/>
          <p:cNvSpPr txBox="1"/>
          <p:nvPr>
            <p:ph idx="2" type="body"/>
          </p:nvPr>
        </p:nvSpPr>
        <p:spPr>
          <a:xfrm>
            <a:off x="2628901" y="3081867"/>
            <a:ext cx="2257425" cy="8715905"/>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8" name="Google Shape;38;p6"/>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7"/>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24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 type="body"/>
          </p:nvPr>
        </p:nvSpPr>
        <p:spPr>
          <a:xfrm>
            <a:off x="342900" y="2217385"/>
            <a:ext cx="3030141" cy="924101"/>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7"/>
          <p:cNvSpPr txBox="1"/>
          <p:nvPr>
            <p:ph idx="2" type="body"/>
          </p:nvPr>
        </p:nvSpPr>
        <p:spPr>
          <a:xfrm>
            <a:off x="342900" y="3141486"/>
            <a:ext cx="3030141" cy="570741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7"/>
          <p:cNvSpPr txBox="1"/>
          <p:nvPr>
            <p:ph idx="3" type="body"/>
          </p:nvPr>
        </p:nvSpPr>
        <p:spPr>
          <a:xfrm>
            <a:off x="3483770" y="2217385"/>
            <a:ext cx="3031331" cy="924101"/>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7"/>
          <p:cNvSpPr txBox="1"/>
          <p:nvPr>
            <p:ph idx="4" type="body"/>
          </p:nvPr>
        </p:nvSpPr>
        <p:spPr>
          <a:xfrm>
            <a:off x="3483770" y="3141486"/>
            <a:ext cx="3031331" cy="570741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7"/>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8"/>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2400"/>
              <a:buFont typeface="Verdana"/>
              <a:buNone/>
              <a:defRPr b="1" sz="24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342901" y="394406"/>
            <a:ext cx="2256235" cy="167851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 type="body"/>
          </p:nvPr>
        </p:nvSpPr>
        <p:spPr>
          <a:xfrm>
            <a:off x="2681288" y="394406"/>
            <a:ext cx="3833813" cy="8454497"/>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8" name="Google Shape;58;p9"/>
          <p:cNvSpPr txBox="1"/>
          <p:nvPr>
            <p:ph idx="2" type="body"/>
          </p:nvPr>
        </p:nvSpPr>
        <p:spPr>
          <a:xfrm>
            <a:off x="342901" y="2072923"/>
            <a:ext cx="2256235" cy="67759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9" name="Google Shape;59;p9"/>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1344216" y="6934201"/>
            <a:ext cx="4114800" cy="81862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p:nvPr>
            <p:ph idx="2" type="pic"/>
          </p:nvPr>
        </p:nvSpPr>
        <p:spPr>
          <a:xfrm>
            <a:off x="1344216" y="885119"/>
            <a:ext cx="4114800" cy="5943600"/>
          </a:xfrm>
          <a:prstGeom prst="rect">
            <a:avLst/>
          </a:prstGeom>
          <a:noFill/>
          <a:ln>
            <a:noFill/>
          </a:ln>
        </p:spPr>
      </p:sp>
      <p:sp>
        <p:nvSpPr>
          <p:cNvPr id="65" name="Google Shape;65;p10"/>
          <p:cNvSpPr txBox="1"/>
          <p:nvPr>
            <p:ph idx="1" type="body"/>
          </p:nvPr>
        </p:nvSpPr>
        <p:spPr>
          <a:xfrm>
            <a:off x="1344216" y="7752823"/>
            <a:ext cx="4114800" cy="116257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10"/>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2400"/>
              <a:buFont typeface="Verdana"/>
              <a:buNone/>
              <a:defRPr b="1" i="0" sz="24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342900" y="2311402"/>
            <a:ext cx="6172200" cy="6537502"/>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1pPr>
            <a:lvl2pPr indent="-330200" lvl="1" marL="914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2pPr>
            <a:lvl3pPr indent="-317500" lvl="2" marL="1371600" marR="0" rtl="0" algn="l">
              <a:lnSpc>
                <a:spcPct val="100000"/>
              </a:lnSpc>
              <a:spcBef>
                <a:spcPts val="28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3pPr>
            <a:lvl4pPr indent="-304800" lvl="3" marL="18288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Verdana"/>
                <a:ea typeface="Verdana"/>
                <a:cs typeface="Verdana"/>
                <a:sym typeface="Verdana"/>
              </a:defRPr>
            </a:lvl4pPr>
            <a:lvl5pPr indent="-304800" lvl="4" marL="2286000" marR="0" rtl="0" algn="l">
              <a:lnSpc>
                <a:spcPct val="100000"/>
              </a:lnSpc>
              <a:spcBef>
                <a:spcPts val="240"/>
              </a:spcBef>
              <a:spcAft>
                <a:spcPts val="0"/>
              </a:spcAft>
              <a:buClr>
                <a:schemeClr val="dk1"/>
              </a:buClr>
              <a:buSzPts val="1200"/>
              <a:buFont typeface="Arial"/>
              <a:buChar char="»"/>
              <a:defRPr b="0" i="0" sz="1200" u="none" cap="none" strike="noStrike">
                <a:solidFill>
                  <a:schemeClr val="dk1"/>
                </a:solidFill>
                <a:latin typeface="Verdana"/>
                <a:ea typeface="Verdana"/>
                <a:cs typeface="Verdana"/>
                <a:sym typeface="Verdan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p:nvPr/>
        </p:nvSpPr>
        <p:spPr>
          <a:xfrm>
            <a:off x="476672" y="992560"/>
            <a:ext cx="5819798" cy="98488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Verdana"/>
              <a:buNone/>
            </a:pPr>
            <a:r>
              <a:rPr b="0" i="0" lang="en-GB" sz="2000" u="none" cap="none" strike="noStrike">
                <a:solidFill>
                  <a:schemeClr val="dk1"/>
                </a:solidFill>
                <a:latin typeface="Verdana"/>
                <a:ea typeface="Verdana"/>
                <a:cs typeface="Verdana"/>
                <a:sym typeface="Verdana"/>
              </a:rPr>
              <a:t>Queen Elizabeth’s Grammar School</a:t>
            </a:r>
            <a:endParaRPr b="0" i="0" sz="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000"/>
              <a:buFont typeface="Verdana"/>
              <a:buNone/>
            </a:pPr>
            <a:r>
              <a:rPr b="0" i="0" lang="en-GB" sz="2000" u="none" cap="none" strike="noStrike">
                <a:solidFill>
                  <a:schemeClr val="dk1"/>
                </a:solidFill>
                <a:latin typeface="Verdana"/>
                <a:ea typeface="Verdana"/>
                <a:cs typeface="Verdana"/>
                <a:sym typeface="Verdana"/>
              </a:rPr>
              <a:t>Faversham</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86" name="Google Shape;86;p13"/>
          <p:cNvPicPr preferRelativeResize="0"/>
          <p:nvPr/>
        </p:nvPicPr>
        <p:blipFill rotWithShape="1">
          <a:blip r:embed="rId3">
            <a:alphaModFix/>
          </a:blip>
          <a:srcRect b="14309" l="0" r="0" t="0"/>
          <a:stretch/>
        </p:blipFill>
        <p:spPr>
          <a:xfrm>
            <a:off x="1684024" y="2489059"/>
            <a:ext cx="3419475" cy="3190875"/>
          </a:xfrm>
          <a:prstGeom prst="rect">
            <a:avLst/>
          </a:prstGeom>
          <a:noFill/>
          <a:ln>
            <a:noFill/>
          </a:ln>
        </p:spPr>
      </p:pic>
      <p:sp>
        <p:nvSpPr>
          <p:cNvPr id="87" name="Google Shape;87;p13"/>
          <p:cNvSpPr/>
          <p:nvPr/>
        </p:nvSpPr>
        <p:spPr>
          <a:xfrm>
            <a:off x="549274" y="7606353"/>
            <a:ext cx="5976069" cy="16312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Verdana"/>
              <a:buNone/>
            </a:pPr>
            <a:r>
              <a:rPr b="0" i="0" lang="en-GB" sz="2000" u="none" cap="none" strike="noStrike">
                <a:solidFill>
                  <a:schemeClr val="dk1"/>
                </a:solidFill>
                <a:latin typeface="Verdana"/>
                <a:ea typeface="Verdana"/>
                <a:cs typeface="Verdana"/>
                <a:sym typeface="Verdana"/>
              </a:rPr>
              <a:t>Year 6 to 7 Student </a:t>
            </a:r>
            <a:br>
              <a:rPr b="0" i="0" lang="en-GB" sz="2000" u="none" cap="none" strike="noStrike">
                <a:solidFill>
                  <a:schemeClr val="dk1"/>
                </a:solidFill>
                <a:latin typeface="Verdana"/>
                <a:ea typeface="Verdana"/>
                <a:cs typeface="Verdana"/>
                <a:sym typeface="Verdana"/>
              </a:rPr>
            </a:br>
            <a:r>
              <a:rPr b="0" i="0" lang="en-GB" sz="2000" u="none" cap="none" strike="noStrike">
                <a:solidFill>
                  <a:schemeClr val="dk1"/>
                </a:solidFill>
                <a:latin typeface="Verdana"/>
                <a:ea typeface="Verdana"/>
                <a:cs typeface="Verdana"/>
                <a:sym typeface="Verdana"/>
              </a:rPr>
              <a:t>Transition Profile</a:t>
            </a:r>
            <a:endParaRPr b="0" i="0" sz="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2000"/>
              <a:buFont typeface="Verdana"/>
              <a:buNone/>
            </a:pPr>
            <a:r>
              <a:rPr b="0" i="0" lang="en-GB" sz="2000" u="none" cap="none" strike="noStrike">
                <a:solidFill>
                  <a:schemeClr val="dk1"/>
                </a:solidFill>
                <a:latin typeface="Verdana"/>
                <a:ea typeface="Verdana"/>
                <a:cs typeface="Verdana"/>
                <a:sym typeface="Verdana"/>
              </a:rPr>
              <a:t>Name: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0" y="22358"/>
            <a:ext cx="6858000" cy="1651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Languages</a:t>
            </a:r>
            <a:endParaRPr>
              <a:latin typeface="Comic Sans MS"/>
              <a:ea typeface="Comic Sans MS"/>
              <a:cs typeface="Comic Sans MS"/>
              <a:sym typeface="Comic Sans MS"/>
            </a:endParaRPr>
          </a:p>
        </p:txBody>
      </p:sp>
      <p:sp>
        <p:nvSpPr>
          <p:cNvPr id="142" name="Google Shape;142;p22"/>
          <p:cNvSpPr txBox="1"/>
          <p:nvPr>
            <p:ph idx="1" type="body"/>
          </p:nvPr>
        </p:nvSpPr>
        <p:spPr>
          <a:xfrm>
            <a:off x="549275" y="1352550"/>
            <a:ext cx="5965825" cy="80869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lang="en-GB" sz="1400">
                <a:latin typeface="Comic Sans MS"/>
                <a:ea typeface="Comic Sans MS"/>
                <a:cs typeface="Comic Sans MS"/>
                <a:sym typeface="Comic Sans MS"/>
              </a:rPr>
              <a:t>Bonjour! Hallo! Hola!</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Are you are going away this summer to a non-English country? If the answer is ‘yes’ we would like you to find out and use some phrases whilst you are away.</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If the answer is ‘no’, we would like you to think of a country you would like to visit and find some phrases that would help you if you were to go there.</a:t>
            </a:r>
            <a:endParaRPr>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Write the phrases that you used below and what they mean. What reaction did you get from the locals when you spoke in their language? </a:t>
            </a:r>
            <a:endParaRPr>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p>
          <a:p>
            <a:pPr indent="0" lvl="0" marL="0" rtl="0" algn="l">
              <a:lnSpc>
                <a:spcPct val="100000"/>
              </a:lnSpc>
              <a:spcBef>
                <a:spcPts val="600"/>
              </a:spcBef>
              <a:spcAft>
                <a:spcPts val="0"/>
              </a:spcAft>
              <a:buSzPts val="1400"/>
              <a:buNone/>
            </a:pPr>
            <a:r>
              <a:t/>
            </a:r>
            <a:endParaRPr sz="1800">
              <a:latin typeface="Calibri"/>
              <a:ea typeface="Calibri"/>
              <a:cs typeface="Calibri"/>
              <a:sym typeface="Calibri"/>
            </a:endParaRPr>
          </a:p>
          <a:p>
            <a:pPr indent="0" lvl="0" marL="0" rtl="0" algn="l">
              <a:lnSpc>
                <a:spcPct val="100000"/>
              </a:lnSpc>
              <a:spcBef>
                <a:spcPts val="600"/>
              </a:spcBef>
              <a:spcAft>
                <a:spcPts val="0"/>
              </a:spcAft>
              <a:buSzPts val="14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3"/>
          <p:cNvSpPr txBox="1"/>
          <p:nvPr>
            <p:ph type="title"/>
          </p:nvPr>
        </p:nvSpPr>
        <p:spPr>
          <a:xfrm>
            <a:off x="1708537" y="-718645"/>
            <a:ext cx="2995018" cy="1600021"/>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Geography</a:t>
            </a:r>
            <a:endParaRPr>
              <a:latin typeface="Comic Sans MS"/>
              <a:ea typeface="Comic Sans MS"/>
              <a:cs typeface="Comic Sans MS"/>
              <a:sym typeface="Comic Sans MS"/>
            </a:endParaRPr>
          </a:p>
        </p:txBody>
      </p:sp>
      <p:sp>
        <p:nvSpPr>
          <p:cNvPr id="148" name="Google Shape;148;p23"/>
          <p:cNvSpPr txBox="1"/>
          <p:nvPr>
            <p:ph idx="1" type="body"/>
          </p:nvPr>
        </p:nvSpPr>
        <p:spPr>
          <a:xfrm>
            <a:off x="223165" y="993510"/>
            <a:ext cx="6392413" cy="671801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None/>
            </a:pPr>
            <a:r>
              <a:rPr lang="en-GB" sz="1400">
                <a:latin typeface="Comic Sans MS"/>
                <a:ea typeface="Comic Sans MS"/>
                <a:cs typeface="Comic Sans MS"/>
                <a:sym typeface="Comic Sans MS"/>
              </a:rPr>
              <a:t>Are you planning on going somewhere other than Kent for your summer holidays? Are you planning on visiting relatives in a different county? If so, we expect the landscape, climate or culture of that country or county to be different.</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Your task is to design a poster to advertise why it would be worthwhile visiting that place and what they would expect to see.</a:t>
            </a:r>
            <a:endParaRPr sz="12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0" y="22358"/>
            <a:ext cx="6858000" cy="1651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History</a:t>
            </a:r>
            <a:endParaRPr>
              <a:latin typeface="Comic Sans MS"/>
              <a:ea typeface="Comic Sans MS"/>
              <a:cs typeface="Comic Sans MS"/>
              <a:sym typeface="Comic Sans MS"/>
            </a:endParaRPr>
          </a:p>
        </p:txBody>
      </p:sp>
      <p:sp>
        <p:nvSpPr>
          <p:cNvPr id="154" name="Google Shape;154;p24"/>
          <p:cNvSpPr txBox="1"/>
          <p:nvPr>
            <p:ph idx="1" type="body"/>
          </p:nvPr>
        </p:nvSpPr>
        <p:spPr>
          <a:xfrm>
            <a:off x="299325" y="1154500"/>
            <a:ext cx="6215700" cy="815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lang="en-GB" sz="1400">
                <a:latin typeface="Comic Sans MS"/>
                <a:ea typeface="Comic Sans MS"/>
                <a:cs typeface="Comic Sans MS"/>
                <a:sym typeface="Comic Sans MS"/>
              </a:rPr>
              <a:t>The Science Museum wants to create an exhibition which tells us about life in the early twenty-first century. Choose an item and write down your reasoning for why your item should be included in the museum exhibition. You can use these sentence starters to help you if you wish:</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Useful starter sentences:</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‘The item which should be chosen is …’ ‘It tells us a great deal about …’ ‘In addition, it reveals how …’ ‘The problem with items like … is that ….’</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800">
              <a:latin typeface="Calibri"/>
              <a:ea typeface="Calibri"/>
              <a:cs typeface="Calibri"/>
              <a:sym typeface="Calibri"/>
            </a:endParaRPr>
          </a:p>
          <a:p>
            <a:pPr indent="0" lvl="0" marL="0" rtl="0" algn="l">
              <a:lnSpc>
                <a:spcPct val="100000"/>
              </a:lnSpc>
              <a:spcBef>
                <a:spcPts val="600"/>
              </a:spcBef>
              <a:spcAft>
                <a:spcPts val="0"/>
              </a:spcAft>
              <a:buSzPts val="1600"/>
              <a:buNone/>
            </a:pPr>
            <a:r>
              <a:t/>
            </a:r>
            <a:endParaRPr/>
          </a:p>
          <a:p>
            <a:pPr indent="0" lvl="0" marL="0" rtl="0" algn="l">
              <a:lnSpc>
                <a:spcPct val="100000"/>
              </a:lnSpc>
              <a:spcBef>
                <a:spcPts val="600"/>
              </a:spcBef>
              <a:spcAft>
                <a:spcPts val="0"/>
              </a:spcAft>
              <a:buSzPts val="16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idx="1" type="body"/>
          </p:nvPr>
        </p:nvSpPr>
        <p:spPr>
          <a:xfrm>
            <a:off x="549274" y="2311402"/>
            <a:ext cx="5965825" cy="65375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600"/>
              <a:buNone/>
            </a:pPr>
            <a:r>
              <a:rPr lang="en-GB" sz="1700">
                <a:latin typeface="Comic Sans MS"/>
                <a:ea typeface="Comic Sans MS"/>
                <a:cs typeface="Comic Sans MS"/>
                <a:sym typeface="Comic Sans MS"/>
              </a:rPr>
              <a:t>And finally……………</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What are you expecting when you arrive in September?</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Have you any worries or concerns?</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What are you looking forward to the most about starting at your new school?</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Use this last blank page let us know some of your feelings. We expect that your concerns and worries are exactly the same as other students going to Queen Elizabeth’s for the first time.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Don’t worry as we are here to help you on your first day!</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a:p>
        </p:txBody>
      </p:sp>
      <p:pic>
        <p:nvPicPr>
          <p:cNvPr id="160" name="Google Shape;160;p25"/>
          <p:cNvPicPr preferRelativeResize="0"/>
          <p:nvPr/>
        </p:nvPicPr>
        <p:blipFill rotWithShape="1">
          <a:blip r:embed="rId3">
            <a:alphaModFix/>
          </a:blip>
          <a:srcRect b="0" l="0" r="0" t="0"/>
          <a:stretch/>
        </p:blipFill>
        <p:spPr>
          <a:xfrm>
            <a:off x="3977442" y="146050"/>
            <a:ext cx="2857500" cy="214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0" y="0"/>
            <a:ext cx="6858000" cy="157200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Arriving in September….</a:t>
            </a:r>
            <a:endParaRPr>
              <a:latin typeface="Comic Sans MS"/>
              <a:ea typeface="Comic Sans MS"/>
              <a:cs typeface="Comic Sans MS"/>
              <a:sym typeface="Comic Sans MS"/>
            </a:endParaRPr>
          </a:p>
        </p:txBody>
      </p:sp>
      <p:sp>
        <p:nvSpPr>
          <p:cNvPr id="166" name="Google Shape;166;p26"/>
          <p:cNvSpPr txBox="1"/>
          <p:nvPr/>
        </p:nvSpPr>
        <p:spPr>
          <a:xfrm>
            <a:off x="809055" y="1738381"/>
            <a:ext cx="5224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0" y="119112"/>
            <a:ext cx="6858000" cy="1308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What Now?</a:t>
            </a:r>
            <a:endParaRPr>
              <a:latin typeface="Comic Sans MS"/>
              <a:ea typeface="Comic Sans MS"/>
              <a:cs typeface="Comic Sans MS"/>
              <a:sym typeface="Comic Sans MS"/>
            </a:endParaRPr>
          </a:p>
        </p:txBody>
      </p:sp>
      <p:sp>
        <p:nvSpPr>
          <p:cNvPr id="172" name="Google Shape;172;p27"/>
          <p:cNvSpPr txBox="1"/>
          <p:nvPr>
            <p:ph idx="1" type="body"/>
          </p:nvPr>
        </p:nvSpPr>
        <p:spPr>
          <a:xfrm>
            <a:off x="374850" y="1034925"/>
            <a:ext cx="5965800" cy="660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600"/>
              <a:buNone/>
            </a:pPr>
            <a:r>
              <a:rPr lang="en-GB" sz="1700">
                <a:latin typeface="Comic Sans MS"/>
                <a:ea typeface="Comic Sans MS"/>
                <a:cs typeface="Comic Sans MS"/>
                <a:sym typeface="Comic Sans MS"/>
              </a:rPr>
              <a:t>Well done! You have finished!</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We hope you have enjoyed doing a little bit of work and research into some of the subjects you will be studying at Queen Elizabeth’s and that it has given you an insight, into the fun and interesting things you will be learning.</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To allow your form tutor to use this in form time, it now needs emailing to Queen Elizabeth’s. Please can you follow the instructions below:</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Save the document as a pdf file and name it</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b="1" lang="en-GB" sz="1700">
                <a:latin typeface="Comic Sans MS"/>
                <a:ea typeface="Comic Sans MS"/>
                <a:cs typeface="Comic Sans MS"/>
                <a:sym typeface="Comic Sans MS"/>
              </a:rPr>
              <a:t>QE Transition Portfolio – (Insert your full name and new Form) i.e. Sam Smith 7S</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E-mail the document to Miss Newing, KS3 Administrator </a:t>
            </a:r>
            <a:r>
              <a:rPr b="1" lang="en-GB" sz="1700">
                <a:latin typeface="Comic Sans MS"/>
                <a:ea typeface="Comic Sans MS"/>
                <a:cs typeface="Comic Sans MS"/>
                <a:sym typeface="Comic Sans MS"/>
              </a:rPr>
              <a:t>mzn@queenelizabeths.kent.sch.uk</a:t>
            </a:r>
            <a:endParaRPr b="1"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 </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rPr lang="en-GB" sz="1700">
                <a:latin typeface="Comic Sans MS"/>
                <a:ea typeface="Comic Sans MS"/>
                <a:cs typeface="Comic Sans MS"/>
                <a:sym typeface="Comic Sans MS"/>
              </a:rPr>
              <a:t>We’re looking forward to seeing you in September!</a:t>
            </a:r>
            <a:endParaRPr sz="17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600"/>
              <a:buNone/>
            </a:pPr>
            <a:r>
              <a:t/>
            </a:r>
            <a:endParaRPr sz="1500">
              <a:latin typeface="Calibri"/>
              <a:ea typeface="Calibri"/>
              <a:cs typeface="Calibri"/>
              <a:sym typeface="Calibri"/>
            </a:endParaRPr>
          </a:p>
        </p:txBody>
      </p:sp>
      <p:pic>
        <p:nvPicPr>
          <p:cNvPr id="173" name="Google Shape;173;p27"/>
          <p:cNvPicPr preferRelativeResize="0"/>
          <p:nvPr/>
        </p:nvPicPr>
        <p:blipFill rotWithShape="1">
          <a:blip r:embed="rId3">
            <a:alphaModFix/>
          </a:blip>
          <a:srcRect b="0" l="0" r="0" t="0"/>
          <a:stretch/>
        </p:blipFill>
        <p:spPr>
          <a:xfrm>
            <a:off x="5603809" y="200472"/>
            <a:ext cx="1219200" cy="1146175"/>
          </a:xfrm>
          <a:prstGeom prst="rect">
            <a:avLst/>
          </a:prstGeom>
          <a:noFill/>
          <a:ln>
            <a:noFill/>
          </a:ln>
        </p:spPr>
      </p:pic>
      <p:pic>
        <p:nvPicPr>
          <p:cNvPr id="174" name="Google Shape;174;p27"/>
          <p:cNvPicPr preferRelativeResize="0"/>
          <p:nvPr/>
        </p:nvPicPr>
        <p:blipFill rotWithShape="1">
          <a:blip r:embed="rId4">
            <a:alphaModFix/>
          </a:blip>
          <a:srcRect b="0" l="0" r="0" t="0"/>
          <a:stretch/>
        </p:blipFill>
        <p:spPr>
          <a:xfrm>
            <a:off x="3870275" y="7759226"/>
            <a:ext cx="2832076" cy="1961475"/>
          </a:xfrm>
          <a:prstGeom prst="rect">
            <a:avLst/>
          </a:prstGeom>
          <a:noFill/>
          <a:ln>
            <a:noFill/>
          </a:ln>
        </p:spPr>
      </p:pic>
      <p:pic>
        <p:nvPicPr>
          <p:cNvPr id="175" name="Google Shape;175;p27"/>
          <p:cNvPicPr preferRelativeResize="0"/>
          <p:nvPr/>
        </p:nvPicPr>
        <p:blipFill rotWithShape="1">
          <a:blip r:embed="rId5">
            <a:alphaModFix/>
          </a:blip>
          <a:srcRect b="0" l="0" r="0" t="0"/>
          <a:stretch/>
        </p:blipFill>
        <p:spPr>
          <a:xfrm>
            <a:off x="309175" y="7833450"/>
            <a:ext cx="3026075" cy="1887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p:nvPr/>
        </p:nvSpPr>
        <p:spPr>
          <a:xfrm flipH="1">
            <a:off x="413400" y="1689800"/>
            <a:ext cx="6142200" cy="532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b="0" i="0" lang="en-GB" sz="1600" u="none" cap="none" strike="noStrike">
                <a:solidFill>
                  <a:schemeClr val="dk1"/>
                </a:solidFill>
                <a:latin typeface="Comic Sans MS"/>
                <a:ea typeface="Comic Sans MS"/>
                <a:cs typeface="Comic Sans MS"/>
                <a:sym typeface="Comic Sans MS"/>
              </a:rPr>
              <a:t>Dear Student, </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rPr b="0" i="0" lang="en-GB" sz="1600" u="none" cap="none" strike="noStrike">
                <a:solidFill>
                  <a:schemeClr val="dk1"/>
                </a:solidFill>
                <a:latin typeface="Comic Sans MS"/>
                <a:ea typeface="Comic Sans MS"/>
                <a:cs typeface="Comic Sans MS"/>
                <a:sym typeface="Comic Sans MS"/>
              </a:rPr>
              <a:t>Welcome to Queen Elizabeth’s School!</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rPr b="0" i="0" lang="en-GB" sz="1600" u="none" cap="none" strike="noStrike">
                <a:solidFill>
                  <a:schemeClr val="dk1"/>
                </a:solidFill>
                <a:latin typeface="Comic Sans MS"/>
                <a:ea typeface="Comic Sans MS"/>
                <a:cs typeface="Comic Sans MS"/>
                <a:sym typeface="Comic Sans MS"/>
              </a:rPr>
              <a:t>This transition profile is designed to help you settle into Queen Elizabeth’s and enable your Form Tutor and others in the class to know a little bit about you as a person.</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rPr b="0" i="0" lang="en-GB" sz="1600" u="none" cap="none" strike="noStrike">
                <a:solidFill>
                  <a:schemeClr val="dk1"/>
                </a:solidFill>
                <a:latin typeface="Comic Sans MS"/>
                <a:ea typeface="Comic Sans MS"/>
                <a:cs typeface="Comic Sans MS"/>
                <a:sym typeface="Comic Sans MS"/>
              </a:rPr>
              <a:t>We have also included a few little tasks for you to do across some of the subjects that will be on your timetable in Year 7. This will hopefully give you an idea of the types of topics you will study.</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rPr b="0" i="0" lang="en-GB" sz="1600" u="none" cap="none" strike="noStrike">
                <a:solidFill>
                  <a:schemeClr val="dk1"/>
                </a:solidFill>
                <a:latin typeface="Comic Sans MS"/>
                <a:ea typeface="Comic Sans MS"/>
                <a:cs typeface="Comic Sans MS"/>
                <a:sym typeface="Comic Sans MS"/>
              </a:rPr>
              <a:t>Once you have completed the tasks, you will have a couple of basic instructions on what to do next. To earn yourself your first achievement house point, e-mail this back to school by the start of term in September!</a:t>
            </a:r>
            <a:endParaRPr b="0"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600"/>
              <a:buFont typeface="Calibri"/>
              <a:buNone/>
            </a:pPr>
            <a:r>
              <a:rPr b="0" i="0" lang="en-GB" sz="1600" u="none" cap="none" strike="noStrike">
                <a:solidFill>
                  <a:schemeClr val="dk1"/>
                </a:solidFill>
                <a:latin typeface="Comic Sans MS"/>
                <a:ea typeface="Comic Sans MS"/>
                <a:cs typeface="Comic Sans MS"/>
                <a:sym typeface="Comic Sans MS"/>
              </a:rPr>
              <a:t>Good luck and have fun learning about the new exciting things you will doing at secondary school.</a:t>
            </a:r>
            <a:endParaRPr b="0" i="0" sz="1400" u="none" cap="none" strike="noStrike">
              <a:solidFill>
                <a:srgbClr val="000000"/>
              </a:solidFill>
              <a:latin typeface="Comic Sans MS"/>
              <a:ea typeface="Comic Sans MS"/>
              <a:cs typeface="Comic Sans MS"/>
              <a:sym typeface="Comic Sans MS"/>
            </a:endParaRPr>
          </a:p>
        </p:txBody>
      </p:sp>
      <p:sp>
        <p:nvSpPr>
          <p:cNvPr id="93" name="Google Shape;93;p14"/>
          <p:cNvSpPr/>
          <p:nvPr/>
        </p:nvSpPr>
        <p:spPr>
          <a:xfrm>
            <a:off x="0" y="457200"/>
            <a:ext cx="6858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94" name="Google Shape;94;p14"/>
          <p:cNvPicPr preferRelativeResize="0"/>
          <p:nvPr/>
        </p:nvPicPr>
        <p:blipFill rotWithShape="1">
          <a:blip r:embed="rId3">
            <a:alphaModFix/>
          </a:blip>
          <a:srcRect b="0" l="0" r="0" t="0"/>
          <a:stretch/>
        </p:blipFill>
        <p:spPr>
          <a:xfrm>
            <a:off x="5603809" y="200472"/>
            <a:ext cx="1219200" cy="1146175"/>
          </a:xfrm>
          <a:prstGeom prst="rect">
            <a:avLst/>
          </a:prstGeom>
          <a:noFill/>
          <a:ln>
            <a:noFill/>
          </a:ln>
        </p:spPr>
      </p:pic>
      <p:pic>
        <p:nvPicPr>
          <p:cNvPr id="95" name="Google Shape;95;p14"/>
          <p:cNvPicPr preferRelativeResize="0"/>
          <p:nvPr/>
        </p:nvPicPr>
        <p:blipFill rotWithShape="1">
          <a:blip r:embed="rId4">
            <a:alphaModFix/>
          </a:blip>
          <a:srcRect b="0" l="0" r="0" t="0"/>
          <a:stretch/>
        </p:blipFill>
        <p:spPr>
          <a:xfrm>
            <a:off x="1135825" y="6880000"/>
            <a:ext cx="4388449" cy="2588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idx="1" type="body"/>
          </p:nvPr>
        </p:nvSpPr>
        <p:spPr>
          <a:xfrm>
            <a:off x="390792" y="2058468"/>
            <a:ext cx="5965825" cy="714890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lang="en-GB" sz="1400">
                <a:latin typeface="Comic Sans MS"/>
                <a:ea typeface="Comic Sans MS"/>
                <a:cs typeface="Comic Sans MS"/>
                <a:sym typeface="Comic Sans MS"/>
              </a:rPr>
              <a:t>This section is all about you!</a:t>
            </a:r>
            <a:endParaRPr>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Please use this and the next page to let us know your likes, dislikes, hobbies, favourite foods, favourite music etc. </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Don’t forget to include a picture!</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Your form tutor will use this information in form time to help you get to know your new classmates and vice versa.</a:t>
            </a:r>
            <a:endParaRPr>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Please feel free to be creative and create whatever page you like.</a:t>
            </a:r>
            <a:endParaRPr sz="1400">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SzPts val="1400"/>
              <a:buNone/>
            </a:pPr>
            <a:r>
              <a:t/>
            </a:r>
            <a:endParaRPr/>
          </a:p>
        </p:txBody>
      </p:sp>
      <p:pic>
        <p:nvPicPr>
          <p:cNvPr id="101" name="Google Shape;101;p15"/>
          <p:cNvPicPr preferRelativeResize="0"/>
          <p:nvPr/>
        </p:nvPicPr>
        <p:blipFill rotWithShape="1">
          <a:blip r:embed="rId3">
            <a:alphaModFix/>
          </a:blip>
          <a:srcRect b="0" l="0" r="0" t="0"/>
          <a:stretch/>
        </p:blipFill>
        <p:spPr>
          <a:xfrm>
            <a:off x="2021233" y="272480"/>
            <a:ext cx="3021906" cy="17348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6"/>
          <p:cNvPicPr preferRelativeResize="0"/>
          <p:nvPr/>
        </p:nvPicPr>
        <p:blipFill rotWithShape="1">
          <a:blip r:embed="rId3">
            <a:alphaModFix/>
          </a:blip>
          <a:srcRect b="0" l="0" r="0" t="0"/>
          <a:stretch/>
        </p:blipFill>
        <p:spPr>
          <a:xfrm>
            <a:off x="2021233" y="272480"/>
            <a:ext cx="3021906" cy="17348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0" y="0"/>
            <a:ext cx="6858000" cy="1651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English</a:t>
            </a:r>
            <a:endParaRPr>
              <a:latin typeface="Comic Sans MS"/>
              <a:ea typeface="Comic Sans MS"/>
              <a:cs typeface="Comic Sans MS"/>
              <a:sym typeface="Comic Sans MS"/>
            </a:endParaRPr>
          </a:p>
        </p:txBody>
      </p:sp>
      <p:sp>
        <p:nvSpPr>
          <p:cNvPr id="112" name="Google Shape;112;p17"/>
          <p:cNvSpPr txBox="1"/>
          <p:nvPr>
            <p:ph idx="1" type="body"/>
          </p:nvPr>
        </p:nvSpPr>
        <p:spPr>
          <a:xfrm>
            <a:off x="342075" y="1355250"/>
            <a:ext cx="6165600" cy="765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Comic Sans MS"/>
                <a:ea typeface="Comic Sans MS"/>
                <a:cs typeface="Comic Sans MS"/>
                <a:sym typeface="Comic Sans MS"/>
              </a:rPr>
              <a:t>You have written some information about yourself on the previous page.  Now think about a memory that really stands out for some reason.  It may be a really good holiday, it may be when you broke your arm, it may be when you first met your pet dog, it may be when you started school – anything you like!</a:t>
            </a:r>
            <a:endParaRPr>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Write a piece of descriptive writing, based around this memory.  Remember to try to include the five senses, and other descriptive writing techniques you may know.  Be careful with spelling, punctuation and grammar.</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Add an extra page if necessary.</a:t>
            </a:r>
            <a:endParaRPr>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SzPts val="1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0" y="0"/>
            <a:ext cx="6858000" cy="147797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My Memory</a:t>
            </a:r>
            <a:endParaRPr>
              <a:latin typeface="Comic Sans MS"/>
              <a:ea typeface="Comic Sans MS"/>
              <a:cs typeface="Comic Sans MS"/>
              <a:sym typeface="Comic Sans MS"/>
            </a:endParaRPr>
          </a:p>
        </p:txBody>
      </p:sp>
      <p:sp>
        <p:nvSpPr>
          <p:cNvPr id="118" name="Google Shape;118;p18"/>
          <p:cNvSpPr txBox="1"/>
          <p:nvPr/>
        </p:nvSpPr>
        <p:spPr>
          <a:xfrm>
            <a:off x="342901" y="2532679"/>
            <a:ext cx="61866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0" y="22352"/>
            <a:ext cx="6858000" cy="1217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Mathematics</a:t>
            </a:r>
            <a:endParaRPr>
              <a:latin typeface="Comic Sans MS"/>
              <a:ea typeface="Comic Sans MS"/>
              <a:cs typeface="Comic Sans MS"/>
              <a:sym typeface="Comic Sans MS"/>
            </a:endParaRPr>
          </a:p>
        </p:txBody>
      </p:sp>
      <p:sp>
        <p:nvSpPr>
          <p:cNvPr id="124" name="Google Shape;124;p19"/>
          <p:cNvSpPr txBox="1"/>
          <p:nvPr>
            <p:ph idx="1" type="body"/>
          </p:nvPr>
        </p:nvSpPr>
        <p:spPr>
          <a:xfrm>
            <a:off x="242300" y="1352550"/>
            <a:ext cx="6272700" cy="712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lang="en-GB" sz="1400">
                <a:latin typeface="Comic Sans MS"/>
                <a:ea typeface="Comic Sans MS"/>
                <a:cs typeface="Comic Sans MS"/>
                <a:sym typeface="Comic Sans MS"/>
              </a:rPr>
              <a:t>Please pick a famous mathematician that was born in the same month as you.</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rPr lang="en-GB" sz="1400">
                <a:latin typeface="Comic Sans MS"/>
                <a:ea typeface="Comic Sans MS"/>
                <a:cs typeface="Comic Sans MS"/>
                <a:sym typeface="Comic Sans MS"/>
              </a:rPr>
              <a:t>Write a few sentences about why he or she is famous, when and where he or she lived, and why you chose this mathematician.</a:t>
            </a:r>
            <a:endParaRPr>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rPr lang="en-GB" sz="1400">
                <a:latin typeface="Comic Sans MS"/>
                <a:ea typeface="Comic Sans MS"/>
                <a:cs typeface="Comic Sans MS"/>
                <a:sym typeface="Comic Sans MS"/>
              </a:rPr>
              <a:t>It will be interesting to see who you chose and what you find out</a:t>
            </a:r>
            <a:endParaRPr>
              <a:latin typeface="Comic Sans MS"/>
              <a:ea typeface="Comic Sans MS"/>
              <a:cs typeface="Comic Sans MS"/>
              <a:sym typeface="Comic Sans MS"/>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SzPts val="1400"/>
              <a:buNone/>
            </a:pPr>
            <a:r>
              <a:t/>
            </a:r>
            <a:endParaRPr/>
          </a:p>
          <a:p>
            <a:pPr indent="0" lvl="0" marL="0" rtl="0" algn="l">
              <a:lnSpc>
                <a:spcPct val="100000"/>
              </a:lnSpc>
              <a:spcBef>
                <a:spcPts val="600"/>
              </a:spcBef>
              <a:spcAft>
                <a:spcPts val="0"/>
              </a:spcAft>
              <a:buClr>
                <a:schemeClr val="dk1"/>
              </a:buClr>
              <a:buSzPts val="1400"/>
              <a:buNone/>
            </a:pPr>
            <a:r>
              <a:t/>
            </a:r>
            <a:endParaRPr sz="1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0"/>
          <p:cNvSpPr txBox="1"/>
          <p:nvPr>
            <p:ph type="title"/>
          </p:nvPr>
        </p:nvSpPr>
        <p:spPr>
          <a:xfrm>
            <a:off x="763650" y="254025"/>
            <a:ext cx="5330700" cy="7866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Science</a:t>
            </a:r>
            <a:endParaRPr>
              <a:latin typeface="Comic Sans MS"/>
              <a:ea typeface="Comic Sans MS"/>
              <a:cs typeface="Comic Sans MS"/>
              <a:sym typeface="Comic Sans MS"/>
            </a:endParaRPr>
          </a:p>
        </p:txBody>
      </p:sp>
      <p:sp>
        <p:nvSpPr>
          <p:cNvPr id="130" name="Google Shape;130;p20"/>
          <p:cNvSpPr txBox="1"/>
          <p:nvPr>
            <p:ph idx="1" type="body"/>
          </p:nvPr>
        </p:nvSpPr>
        <p:spPr>
          <a:xfrm>
            <a:off x="199550" y="1268675"/>
            <a:ext cx="6542100" cy="6717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400"/>
              <a:buNone/>
            </a:pPr>
            <a:r>
              <a:rPr lang="en-GB" sz="1400">
                <a:latin typeface="Comic Sans MS"/>
                <a:ea typeface="Comic Sans MS"/>
                <a:cs typeface="Comic Sans MS"/>
                <a:sym typeface="Comic Sans MS"/>
              </a:rPr>
              <a:t>Do you know your zodiac birth sign? </a:t>
            </a:r>
            <a:endParaRPr>
              <a:latin typeface="Comic Sans MS"/>
              <a:ea typeface="Comic Sans MS"/>
              <a:cs typeface="Comic Sans MS"/>
              <a:sym typeface="Comic Sans MS"/>
            </a:endParaRPr>
          </a:p>
          <a:p>
            <a:pPr indent="0" lvl="0" marL="0" rtl="0" algn="l">
              <a:lnSpc>
                <a:spcPct val="90000"/>
              </a:lnSpc>
              <a:spcBef>
                <a:spcPts val="600"/>
              </a:spcBef>
              <a:spcAft>
                <a:spcPts val="0"/>
              </a:spcAft>
              <a:buSzPts val="1400"/>
              <a:buNone/>
            </a:pPr>
            <a:r>
              <a:rPr lang="en-GB" sz="1400">
                <a:latin typeface="Comic Sans MS"/>
                <a:ea typeface="Comic Sans MS"/>
                <a:cs typeface="Comic Sans MS"/>
                <a:sym typeface="Comic Sans MS"/>
              </a:rPr>
              <a:t>If not find out and then find where your constellation is in the night sky.  </a:t>
            </a:r>
            <a:endParaRPr>
              <a:latin typeface="Comic Sans MS"/>
              <a:ea typeface="Comic Sans MS"/>
              <a:cs typeface="Comic Sans MS"/>
              <a:sym typeface="Comic Sans MS"/>
            </a:endParaRPr>
          </a:p>
          <a:p>
            <a:pPr indent="0" lvl="0" marL="0" rtl="0" algn="l">
              <a:lnSpc>
                <a:spcPct val="90000"/>
              </a:lnSpc>
              <a:spcBef>
                <a:spcPts val="600"/>
              </a:spcBef>
              <a:spcAft>
                <a:spcPts val="0"/>
              </a:spcAft>
              <a:buClr>
                <a:schemeClr val="dk1"/>
              </a:buClr>
              <a:buSzPts val="1400"/>
              <a:buNone/>
            </a:pPr>
            <a:r>
              <a:rPr lang="en-GB" sz="1400">
                <a:latin typeface="Comic Sans MS"/>
                <a:ea typeface="Comic Sans MS"/>
                <a:cs typeface="Comic Sans MS"/>
                <a:sym typeface="Comic Sans MS"/>
              </a:rPr>
              <a:t>Draw a picture of their arrangement and write a short piece about the stars that make up your constellation, maybe there is a story from history or a legend to go with it.</a:t>
            </a:r>
            <a:endParaRPr sz="1400">
              <a:latin typeface="Comic Sans MS"/>
              <a:ea typeface="Comic Sans MS"/>
              <a:cs typeface="Comic Sans MS"/>
              <a:sym typeface="Comic Sans MS"/>
            </a:endParaRPr>
          </a:p>
          <a:p>
            <a:pPr indent="0" lvl="0" marL="0" rtl="0" algn="l">
              <a:lnSpc>
                <a:spcPct val="90000"/>
              </a:lnSpc>
              <a:spcBef>
                <a:spcPts val="600"/>
              </a:spcBef>
              <a:spcAft>
                <a:spcPts val="0"/>
              </a:spcAft>
              <a:buSzPts val="1600"/>
              <a:buNone/>
            </a:pPr>
            <a:r>
              <a:t/>
            </a:r>
            <a:endParaRPr sz="1400"/>
          </a:p>
          <a:p>
            <a:pPr indent="0" lvl="0" marL="0" rtl="0" algn="l">
              <a:lnSpc>
                <a:spcPct val="90000"/>
              </a:lnSpc>
              <a:spcBef>
                <a:spcPts val="600"/>
              </a:spcBef>
              <a:spcAft>
                <a:spcPts val="0"/>
              </a:spcAft>
              <a:buSzPts val="16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0" y="22358"/>
            <a:ext cx="6858000" cy="1651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Verdana"/>
              <a:buNone/>
            </a:pPr>
            <a:r>
              <a:rPr lang="en-GB">
                <a:latin typeface="Comic Sans MS"/>
                <a:ea typeface="Comic Sans MS"/>
                <a:cs typeface="Comic Sans MS"/>
                <a:sym typeface="Comic Sans MS"/>
              </a:rPr>
              <a:t>Music</a:t>
            </a:r>
            <a:endParaRPr>
              <a:latin typeface="Comic Sans MS"/>
              <a:ea typeface="Comic Sans MS"/>
              <a:cs typeface="Comic Sans MS"/>
              <a:sym typeface="Comic Sans MS"/>
            </a:endParaRPr>
          </a:p>
        </p:txBody>
      </p:sp>
      <p:sp>
        <p:nvSpPr>
          <p:cNvPr id="136" name="Google Shape;136;p21"/>
          <p:cNvSpPr txBox="1"/>
          <p:nvPr>
            <p:ph idx="1" type="body"/>
          </p:nvPr>
        </p:nvSpPr>
        <p:spPr>
          <a:xfrm>
            <a:off x="549275" y="1352550"/>
            <a:ext cx="5965825" cy="8208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lang="en-GB" sz="1400">
                <a:latin typeface="Comic Sans MS"/>
                <a:ea typeface="Comic Sans MS"/>
                <a:cs typeface="Comic Sans MS"/>
                <a:sym typeface="Comic Sans MS"/>
              </a:rPr>
              <a:t>Please describe your experiences of playing an instrument or singing in the space below.</a:t>
            </a:r>
            <a:endParaRPr>
              <a:latin typeface="Comic Sans MS"/>
              <a:ea typeface="Comic Sans MS"/>
              <a:cs typeface="Comic Sans MS"/>
              <a:sym typeface="Comic Sans MS"/>
            </a:endParaRPr>
          </a:p>
          <a:p>
            <a:pPr indent="0" lvl="0" marL="0" rtl="0" algn="l">
              <a:lnSpc>
                <a:spcPct val="100000"/>
              </a:lnSpc>
              <a:spcBef>
                <a:spcPts val="6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100000"/>
              </a:lnSpc>
              <a:spcBef>
                <a:spcPts val="600"/>
              </a:spcBef>
              <a:spcAft>
                <a:spcPts val="0"/>
              </a:spcAft>
              <a:buClr>
                <a:schemeClr val="dk1"/>
              </a:buClr>
              <a:buSzPts val="1600"/>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